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aleway SemiBold"/>
      <p:regular r:id="rId79"/>
      <p:bold r:id="rId80"/>
      <p:italic r:id="rId81"/>
      <p:boldItalic r:id="rId82"/>
    </p:embeddedFont>
    <p:embeddedFont>
      <p:font typeface="Raleway"/>
      <p:regular r:id="rId83"/>
      <p:bold r:id="rId84"/>
      <p:italic r:id="rId85"/>
      <p:boldItalic r:id="rId86"/>
    </p:embeddedFont>
    <p:embeddedFont>
      <p:font typeface="Proxima Nova"/>
      <p:regular r:id="rId87"/>
      <p:bold r:id="rId88"/>
      <p:italic r:id="rId89"/>
      <p:boldItalic r:id="rId90"/>
    </p:embeddedFont>
    <p:embeddedFont>
      <p:font typeface="Montserrat"/>
      <p:regular r:id="rId91"/>
      <p:bold r:id="rId92"/>
      <p:italic r:id="rId93"/>
      <p:boldItalic r:id="rId94"/>
    </p:embeddedFont>
    <p:embeddedFont>
      <p:font typeface="Montserrat Medium"/>
      <p:regular r:id="rId95"/>
      <p:bold r:id="rId96"/>
      <p:italic r:id="rId97"/>
      <p:boldItalic r:id="rId98"/>
    </p:embeddedFont>
    <p:embeddedFont>
      <p:font typeface="Montserrat Light"/>
      <p:regular r:id="rId99"/>
      <p:bold r:id="rId100"/>
      <p:italic r:id="rId101"/>
      <p:boldItalic r:id="rId102"/>
    </p:embeddedFont>
    <p:embeddedFont>
      <p:font typeface="Raleway Medium"/>
      <p:regular r:id="rId103"/>
      <p:bold r:id="rId104"/>
      <p:italic r:id="rId105"/>
      <p:boldItalic r:id="rId106"/>
    </p:embeddedFont>
    <p:embeddedFont>
      <p:font typeface="Proxima Nova Semibold"/>
      <p:regular r:id="rId107"/>
      <p:bold r:id="rId108"/>
      <p:boldItalic r:id="rId109"/>
    </p:embeddedFont>
    <p:embeddedFont>
      <p:font typeface="Barlow Light"/>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69B6F3-A2AF-4CD4-A718-3765B1E884B5}">
  <a:tblStyle styleId="{1869B6F3-A2AF-4CD4-A718-3765B1E884B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roximaNovaSemibold-regular.fntdata"/><Relationship Id="rId106" Type="http://schemas.openxmlformats.org/officeDocument/2006/relationships/font" Target="fonts/RalewayMedium-boldItalic.fntdata"/><Relationship Id="rId105" Type="http://schemas.openxmlformats.org/officeDocument/2006/relationships/font" Target="fonts/RalewayMedium-italic.fntdata"/><Relationship Id="rId104" Type="http://schemas.openxmlformats.org/officeDocument/2006/relationships/font" Target="fonts/RalewayMedium-bold.fntdata"/><Relationship Id="rId109" Type="http://schemas.openxmlformats.org/officeDocument/2006/relationships/font" Target="fonts/ProximaNovaSemibold-boldItalic.fntdata"/><Relationship Id="rId108" Type="http://schemas.openxmlformats.org/officeDocument/2006/relationships/font" Target="fonts/ProximaNovaSemibold-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alewayMedium-regular.fntdata"/><Relationship Id="rId102" Type="http://schemas.openxmlformats.org/officeDocument/2006/relationships/font" Target="fonts/MontserratLight-boldItalic.fntdata"/><Relationship Id="rId101" Type="http://schemas.openxmlformats.org/officeDocument/2006/relationships/font" Target="fonts/MontserratLight-italic.fntdata"/><Relationship Id="rId100" Type="http://schemas.openxmlformats.org/officeDocument/2006/relationships/font" Target="fonts/MontserratLigh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Medium-regular.fntdata"/><Relationship Id="rId94" Type="http://schemas.openxmlformats.org/officeDocument/2006/relationships/font" Target="fonts/Montserrat-boldItalic.fntdata"/><Relationship Id="rId97" Type="http://schemas.openxmlformats.org/officeDocument/2006/relationships/font" Target="fonts/MontserratMedium-italic.fntdata"/><Relationship Id="rId96" Type="http://schemas.openxmlformats.org/officeDocument/2006/relationships/font" Target="fonts/MontserratMedium-bold.fntdata"/><Relationship Id="rId11" Type="http://schemas.openxmlformats.org/officeDocument/2006/relationships/slide" Target="slides/slide6.xml"/><Relationship Id="rId99" Type="http://schemas.openxmlformats.org/officeDocument/2006/relationships/font" Target="fonts/MontserratLight-regular.fntdata"/><Relationship Id="rId10" Type="http://schemas.openxmlformats.org/officeDocument/2006/relationships/slide" Target="slides/slide5.xml"/><Relationship Id="rId98" Type="http://schemas.openxmlformats.org/officeDocument/2006/relationships/font" Target="fonts/MontserratMedium-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regular.fntdata"/><Relationship Id="rId90" Type="http://schemas.openxmlformats.org/officeDocument/2006/relationships/font" Target="fonts/ProximaNova-boldItalic.fntdata"/><Relationship Id="rId93" Type="http://schemas.openxmlformats.org/officeDocument/2006/relationships/font" Target="fonts/Montserrat-italic.fntdata"/><Relationship Id="rId92" Type="http://schemas.openxmlformats.org/officeDocument/2006/relationships/font" Target="fonts/Montserrat-bold.fntdata"/><Relationship Id="rId15" Type="http://schemas.openxmlformats.org/officeDocument/2006/relationships/slide" Target="slides/slide10.xml"/><Relationship Id="rId110" Type="http://schemas.openxmlformats.org/officeDocument/2006/relationships/font" Target="fonts/BarlowLight-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3" Type="http://schemas.openxmlformats.org/officeDocument/2006/relationships/font" Target="fonts/BarlowLight-boldItalic.fntdata"/><Relationship Id="rId112" Type="http://schemas.openxmlformats.org/officeDocument/2006/relationships/font" Target="fonts/BarlowLight-italic.fntdata"/><Relationship Id="rId111" Type="http://schemas.openxmlformats.org/officeDocument/2006/relationships/font" Target="fonts/BarlowLight-bold.fntdata"/><Relationship Id="rId84" Type="http://schemas.openxmlformats.org/officeDocument/2006/relationships/font" Target="fonts/Raleway-bold.fntdata"/><Relationship Id="rId83" Type="http://schemas.openxmlformats.org/officeDocument/2006/relationships/font" Target="fonts/Raleway-regular.fntdata"/><Relationship Id="rId86" Type="http://schemas.openxmlformats.org/officeDocument/2006/relationships/font" Target="fonts/Raleway-boldItalic.fntdata"/><Relationship Id="rId85" Type="http://schemas.openxmlformats.org/officeDocument/2006/relationships/font" Target="fonts/Raleway-italic.fntdata"/><Relationship Id="rId88" Type="http://schemas.openxmlformats.org/officeDocument/2006/relationships/font" Target="fonts/ProximaNova-bold.fntdata"/><Relationship Id="rId87" Type="http://schemas.openxmlformats.org/officeDocument/2006/relationships/font" Target="fonts/ProximaNova-regular.fntdata"/><Relationship Id="rId89" Type="http://schemas.openxmlformats.org/officeDocument/2006/relationships/font" Target="fonts/ProximaNova-italic.fntdata"/><Relationship Id="rId80" Type="http://schemas.openxmlformats.org/officeDocument/2006/relationships/font" Target="fonts/RalewaySemiBold-bold.fntdata"/><Relationship Id="rId82" Type="http://schemas.openxmlformats.org/officeDocument/2006/relationships/font" Target="fonts/RalewaySemiBold-boldItalic.fntdata"/><Relationship Id="rId81" Type="http://schemas.openxmlformats.org/officeDocument/2006/relationships/font" Target="fonts/Raleway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RalewaySemiBold-regular.fntdata"/><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library/traceback.htm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in this topic you are gonna get familiar with one of your best friends in IT world. yes i am talking about errors. you know what, most of programmers, including myself, face with errors when run our codes for the first time. this is very very normal. and be sure that these errors will guide you. and in this lesson i will try to show you how you can read, understand and manage errors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da20f2f7e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7da20f2f7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71517957bb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71517957b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rPr>
              <a:t>In the Matter of Quotes lesson, we have elaborated on how sensitive programming language Python is to quotation marks. So it's critical not to forget to enclose a string in quotes of the same type.</a:t>
            </a:r>
            <a:endParaRPr sz="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ef15df3ae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7ef15df3ae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tr-TR" sz="1400">
                <a:solidFill>
                  <a:schemeClr val="dk1"/>
                </a:solidFill>
              </a:rPr>
              <a:t>One of the most common syntax errors is the wrong number of parentheses in function calls. e.g. we should use parenthesis carefully and in a correct way. as many open parenthesis, the same number of closing parenthesis are required</a:t>
            </a:r>
            <a:endParaRPr sz="1400">
              <a:solidFill>
                <a:schemeClr val="dk1"/>
              </a:solidFill>
            </a:endParaRPr>
          </a:p>
          <a:p>
            <a:pPr indent="0" lvl="0" marL="0" rtl="0" algn="l">
              <a:spcBef>
                <a:spcPts val="0"/>
              </a:spcBef>
              <a:spcAft>
                <a:spcPts val="0"/>
              </a:spcAft>
              <a:buSzPts val="1100"/>
              <a:buNone/>
            </a:pPr>
            <a:r>
              <a:rPr lang="tr-TR" sz="1400">
                <a:solidFill>
                  <a:schemeClr val="dk1"/>
                </a:solidFill>
                <a:highlight>
                  <a:srgbClr val="EFEFEF"/>
                </a:highlight>
              </a:rPr>
              <a:t>== jupmp to colab ==</a:t>
            </a:r>
            <a:endParaRPr sz="1400">
              <a:solidFill>
                <a:schemeClr val="dk1"/>
              </a:solidFill>
              <a:highlight>
                <a:srgbClr val="EFEFEF"/>
              </a:highlight>
            </a:endParaRPr>
          </a:p>
          <a:p>
            <a:pPr indent="0" lvl="0" marL="0" rtl="0" algn="l">
              <a:spcBef>
                <a:spcPts val="0"/>
              </a:spcBef>
              <a:spcAft>
                <a:spcPts val="0"/>
              </a:spcAft>
              <a:buSzPts val="1100"/>
              <a:buNone/>
            </a:pPr>
            <a:r>
              <a:rPr lang="tr-TR" sz="1400">
                <a:solidFill>
                  <a:schemeClr val="dk1"/>
                </a:solidFill>
                <a:highlight>
                  <a:srgbClr val="EFEFEF"/>
                </a:highlight>
              </a:rPr>
              <a:t>print(len(my_list[2:])</a:t>
            </a:r>
            <a:endParaRP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ef15df3ae_0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7ef15df3ae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tr-TR" sz="1400">
                <a:solidFill>
                  <a:schemeClr val="dk1"/>
                </a:solidFill>
              </a:rPr>
              <a:t>Yes, it may sound strange to you, but the most common mistake made by programmers is the wrong spelling keywords, function names, and variable names. e.g. </a:t>
            </a:r>
            <a:r>
              <a:rPr lang="tr-TR" sz="1400">
                <a:solidFill>
                  <a:schemeClr val="dk1"/>
                </a:solidFill>
                <a:highlight>
                  <a:srgbClr val="EFEFEF"/>
                </a:highlight>
              </a:rPr>
              <a:t>True </a:t>
            </a:r>
            <a:r>
              <a:rPr lang="tr-TR" sz="1400">
                <a:solidFill>
                  <a:schemeClr val="dk1"/>
                </a:solidFill>
              </a:rPr>
              <a:t>and </a:t>
            </a:r>
            <a:r>
              <a:rPr lang="tr-TR" sz="1400">
                <a:solidFill>
                  <a:schemeClr val="dk1"/>
                </a:solidFill>
                <a:highlight>
                  <a:srgbClr val="EFEFEF"/>
                </a:highlight>
              </a:rPr>
              <a:t>true</a:t>
            </a:r>
            <a:r>
              <a:rPr lang="tr-TR" sz="1400">
                <a:solidFill>
                  <a:schemeClr val="dk1"/>
                </a:solidFill>
              </a:rPr>
              <a:t>, </a:t>
            </a:r>
            <a:r>
              <a:rPr lang="tr-TR" sz="1400">
                <a:solidFill>
                  <a:schemeClr val="dk1"/>
                </a:solidFill>
                <a:highlight>
                  <a:srgbClr val="EFEFEF"/>
                </a:highlight>
              </a:rPr>
              <a:t>print</a:t>
            </a:r>
            <a:r>
              <a:rPr lang="tr-TR" sz="1400">
                <a:solidFill>
                  <a:schemeClr val="dk1"/>
                </a:solidFill>
              </a:rPr>
              <a:t> and </a:t>
            </a:r>
            <a:r>
              <a:rPr lang="tr-TR" sz="1400">
                <a:solidFill>
                  <a:schemeClr val="dk1"/>
                </a:solidFill>
                <a:highlight>
                  <a:srgbClr val="EFEFEF"/>
                </a:highlight>
              </a:rPr>
              <a:t>prit</a:t>
            </a:r>
            <a:r>
              <a:rPr lang="tr-TR" sz="1400">
                <a:solidFill>
                  <a:schemeClr val="dk1"/>
                </a:solidFill>
              </a:rPr>
              <a:t> or </a:t>
            </a:r>
            <a:r>
              <a:rPr lang="tr-TR" sz="1400">
                <a:solidFill>
                  <a:schemeClr val="dk1"/>
                </a:solidFill>
                <a:highlight>
                  <a:srgbClr val="EFEFEF"/>
                </a:highlight>
              </a:rPr>
              <a:t>pirnt</a:t>
            </a:r>
            <a:r>
              <a:rPr lang="tr-TR" sz="1400">
                <a:solidFill>
                  <a:schemeClr val="dk1"/>
                </a:solidFill>
              </a:rPr>
              <a:t>.</a:t>
            </a:r>
            <a:endParaRPr sz="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ef15df3ae_0_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7ef15df3ae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rPr>
              <a:t>Indents are also very common errors for programmers. and you have already know that python is indents sensitive programming language as well as case sensitive programming language.</a:t>
            </a:r>
            <a:endParaRPr sz="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776b18ea4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776b18ea4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status =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status:</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a:t>
            </a:r>
            <a:r>
              <a:rPr lang="tr-TR" sz="1400">
                <a:latin typeface="Consolas"/>
                <a:ea typeface="Consolas"/>
                <a:cs typeface="Consolas"/>
                <a:sym typeface="Consolas"/>
              </a:rPr>
              <a:t>"''HelloWorld"</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print("Hello Universe</a:t>
            </a:r>
            <a:r>
              <a:rPr lang="tr-TR" sz="1400">
                <a:latin typeface="Consolas"/>
                <a:ea typeface="Consolas"/>
                <a:cs typeface="Consolas"/>
                <a:sym typeface="Consolas"/>
              </a:rPr>
              <a:t>'")</a:t>
            </a:r>
            <a:endParaRPr sz="1400">
              <a:latin typeface="Consolas"/>
              <a:ea typeface="Consolas"/>
              <a:cs typeface="Consolas"/>
              <a:sym typeface="Consola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76b18ea45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776b18ea4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status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status:</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print("''HelloWorld")</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print("Hello Universe'")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776b18ea45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776b18ea45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x = [</a:t>
            </a:r>
            <a:r>
              <a:rPr lang="tr-TR" sz="1400">
                <a:latin typeface="Consolas"/>
                <a:ea typeface="Consolas"/>
                <a:cs typeface="Consolas"/>
                <a:sym typeface="Consolas"/>
              </a:rPr>
              <a:t>"1", "2", "3"</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y = ["USA", "Japan", "Spain"]</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for i in y:</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for j in x:</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print(type([tuple(i+j)]))</a:t>
            </a:r>
            <a:endParaRPr sz="1400">
              <a:solidFill>
                <a:schemeClr val="dk1"/>
              </a:solidFill>
              <a:latin typeface="Consolas"/>
              <a:ea typeface="Consolas"/>
              <a:cs typeface="Consolas"/>
              <a:sym typeface="Consola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76b18ea45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776b18ea4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x = ["1", "2", "3"]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y = ["USA", "Japan", "Spain"]</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for i in 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for j in x:</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print(type([tuple(i+j)]))</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6daebe914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6daebe91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a:t>
            </a:r>
            <a:endParaRPr sz="1400"/>
          </a:p>
          <a:p>
            <a:pPr indent="0" lvl="0" marL="0" rtl="0" algn="l">
              <a:lnSpc>
                <a:spcPct val="100000"/>
              </a:lnSpc>
              <a:spcBef>
                <a:spcPts val="0"/>
              </a:spcBef>
              <a:spcAft>
                <a:spcPts val="0"/>
              </a:spcAft>
              <a:buSzPts val="1400"/>
              <a:buNone/>
            </a:pPr>
            <a:r>
              <a:rPr lang="tr-TR" sz="1400"/>
              <a:t>we have come closer to exception handling and before handling with it let’s get familiar with some kind of exception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at the end of this lesson you will be able to get familiar with common syntax errors and to handle with these errors.</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6daebe914d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16daebe914d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at the end of this lesson you will be able to know the differences between exceptions and errors, moreover will be able to get familiar with common exceptions.</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6daebe914d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6daebe914d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6daebe914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6daebe914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6daebe914d_0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16daebe914d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just">
              <a:lnSpc>
                <a:spcPct val="110000"/>
              </a:lnSpc>
              <a:spcBef>
                <a:spcPts val="600"/>
              </a:spcBef>
              <a:spcAft>
                <a:spcPts val="0"/>
              </a:spcAft>
              <a:buClr>
                <a:srgbClr val="741B47"/>
              </a:buClr>
              <a:buSzPts val="1600"/>
              <a:buFont typeface="Montserrat Light"/>
              <a:buChar char="▸"/>
            </a:pPr>
            <a:r>
              <a:rPr lang="tr-TR" sz="1600">
                <a:solidFill>
                  <a:srgbClr val="434343"/>
                </a:solidFill>
              </a:rPr>
              <a:t>If your program is running but you still get some error messages for several reasons, you probably get an error warning called an </a:t>
            </a:r>
            <a:r>
              <a:rPr b="1" lang="tr-TR" sz="1600">
                <a:solidFill>
                  <a:srgbClr val="434343"/>
                </a:solidFill>
              </a:rPr>
              <a:t>exception</a:t>
            </a:r>
            <a:r>
              <a:rPr lang="tr-TR" sz="1600">
                <a:solidFill>
                  <a:srgbClr val="434343"/>
                </a:solidFill>
              </a:rPr>
              <a:t>. This is because of defective line of codes in your program.</a:t>
            </a:r>
            <a:endParaRPr sz="1600">
              <a:solidFill>
                <a:srgbClr val="434343"/>
              </a:solidFill>
            </a:endParaRPr>
          </a:p>
          <a:p>
            <a:pPr indent="-330200" lvl="0" marL="457200" rtl="0" algn="just">
              <a:lnSpc>
                <a:spcPct val="110000"/>
              </a:lnSpc>
              <a:spcBef>
                <a:spcPts val="600"/>
              </a:spcBef>
              <a:spcAft>
                <a:spcPts val="0"/>
              </a:spcAft>
              <a:buClr>
                <a:srgbClr val="741B47"/>
              </a:buClr>
              <a:buSzPts val="1600"/>
              <a:buFont typeface="Montserrat Light"/>
              <a:buChar char="▸"/>
            </a:pPr>
            <a:r>
              <a:rPr lang="tr-TR" sz="1600">
                <a:solidFill>
                  <a:srgbClr val="434343"/>
                </a:solidFill>
              </a:rPr>
              <a:t>What is the difference between Syntax errors and Exception errors?</a:t>
            </a:r>
            <a:endParaRPr sz="7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6daebe914d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16daebe914d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print('Here we go!')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print('I will be the second text')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a = '3'</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b = 5</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print('It is time for an error message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print(a + b)  # it won't be printed</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print("Sorry, but I won't be printed")  # it won't be printed</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6daebe914d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16daebe914d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yes, as you can see, the first three </a:t>
            </a:r>
            <a:r>
              <a:rPr lang="tr-TR">
                <a:solidFill>
                  <a:srgbClr val="FF0000"/>
                </a:solidFill>
                <a:highlight>
                  <a:srgbClr val="F0F0F0"/>
                </a:highlight>
                <a:latin typeface="Consolas"/>
                <a:ea typeface="Consolas"/>
                <a:cs typeface="Consolas"/>
                <a:sym typeface="Consolas"/>
              </a:rPr>
              <a:t>print()</a:t>
            </a:r>
            <a:r>
              <a:rPr lang="tr-TR" sz="1450">
                <a:solidFill>
                  <a:srgbClr val="373A3C"/>
                </a:solidFill>
                <a:highlight>
                  <a:srgbClr val="FFFFFF"/>
                </a:highlight>
              </a:rPr>
              <a:t> functions printed their own content, but the last two </a:t>
            </a:r>
            <a:r>
              <a:rPr lang="tr-TR">
                <a:solidFill>
                  <a:srgbClr val="FF0000"/>
                </a:solidFill>
                <a:highlight>
                  <a:srgbClr val="F0F0F0"/>
                </a:highlight>
                <a:latin typeface="Consolas"/>
                <a:ea typeface="Consolas"/>
                <a:cs typeface="Consolas"/>
                <a:sym typeface="Consolas"/>
              </a:rPr>
              <a:t>print()</a:t>
            </a:r>
            <a:r>
              <a:rPr lang="tr-TR" sz="1450">
                <a:solidFill>
                  <a:srgbClr val="373A3C"/>
                </a:solidFill>
                <a:highlight>
                  <a:srgbClr val="FFFFFF"/>
                </a:highlight>
              </a:rPr>
              <a:t> functions did not work and we received an exception error message. which means our program was partially executed. As i stated before, you should look at the last line of the error message which says that this is the TypeError. It's obvious, right? There is a wrong use of types of variables (</a:t>
            </a:r>
            <a:r>
              <a:rPr lang="tr-TR">
                <a:solidFill>
                  <a:srgbClr val="FF0000"/>
                </a:solidFill>
                <a:highlight>
                  <a:srgbClr val="F0F0F0"/>
                </a:highlight>
                <a:latin typeface="Consolas"/>
                <a:ea typeface="Consolas"/>
                <a:cs typeface="Consolas"/>
                <a:sym typeface="Consolas"/>
              </a:rPr>
              <a:t>a</a:t>
            </a:r>
            <a:r>
              <a:rPr lang="tr-TR" sz="1450">
                <a:solidFill>
                  <a:srgbClr val="373A3C"/>
                </a:solidFill>
                <a:highlight>
                  <a:srgbClr val="FFFFFF"/>
                </a:highlight>
              </a:rPr>
              <a:t> is a </a:t>
            </a:r>
            <a:r>
              <a:rPr lang="tr-TR">
                <a:solidFill>
                  <a:srgbClr val="FF0000"/>
                </a:solidFill>
                <a:highlight>
                  <a:srgbClr val="F0F0F0"/>
                </a:highlight>
                <a:latin typeface="Consolas"/>
                <a:ea typeface="Consolas"/>
                <a:cs typeface="Consolas"/>
                <a:sym typeface="Consolas"/>
              </a:rPr>
              <a:t>str</a:t>
            </a:r>
            <a:r>
              <a:rPr lang="tr-TR" sz="1450">
                <a:solidFill>
                  <a:srgbClr val="373A3C"/>
                </a:solidFill>
                <a:highlight>
                  <a:srgbClr val="FFFFFF"/>
                </a:highlight>
              </a:rPr>
              <a:t> type and </a:t>
            </a:r>
            <a:r>
              <a:rPr lang="tr-TR">
                <a:solidFill>
                  <a:srgbClr val="FF0000"/>
                </a:solidFill>
                <a:highlight>
                  <a:srgbClr val="F0F0F0"/>
                </a:highlight>
                <a:latin typeface="Consolas"/>
                <a:ea typeface="Consolas"/>
                <a:cs typeface="Consolas"/>
                <a:sym typeface="Consolas"/>
              </a:rPr>
              <a:t>b</a:t>
            </a:r>
            <a:r>
              <a:rPr lang="tr-TR" sz="1450">
                <a:solidFill>
                  <a:srgbClr val="373A3C"/>
                </a:solidFill>
                <a:highlight>
                  <a:srgbClr val="FFFFFF"/>
                </a:highlight>
              </a:rPr>
              <a:t> is an </a:t>
            </a:r>
            <a:r>
              <a:rPr lang="tr-TR">
                <a:solidFill>
                  <a:srgbClr val="FF0000"/>
                </a:solidFill>
                <a:highlight>
                  <a:srgbClr val="F0F0F0"/>
                </a:highlight>
                <a:latin typeface="Consolas"/>
                <a:ea typeface="Consolas"/>
                <a:cs typeface="Consolas"/>
                <a:sym typeface="Consolas"/>
              </a:rPr>
              <a:t>int</a:t>
            </a:r>
            <a:r>
              <a:rPr lang="tr-TR" sz="1450">
                <a:solidFill>
                  <a:srgbClr val="373A3C"/>
                </a:solidFill>
                <a:highlight>
                  <a:srgbClr val="FFFFFF"/>
                </a:highlight>
              </a:rPr>
              <a:t>).</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print('Here we go!')</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print('I will be the second text')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a = '3'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b = 5</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print('It is time for an error message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print(a + b)  # it won't be printed</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print("Sorry, but I won't be printed")  # it won't be printed</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6daebe914d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16daebe914d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Similar to the syntax errors, almost all </a:t>
            </a:r>
            <a:r>
              <a:rPr lang="tr-TR" sz="1400">
                <a:solidFill>
                  <a:srgbClr val="434343"/>
                </a:solidFill>
                <a:highlight>
                  <a:srgbClr val="EFEFEF"/>
                </a:highlight>
              </a:rPr>
              <a:t>exception error</a:t>
            </a:r>
            <a:r>
              <a:rPr lang="tr-TR" sz="1400">
                <a:solidFill>
                  <a:srgbClr val="434343"/>
                </a:solidFill>
              </a:rPr>
              <a:t> messages also have a text value which called “associated value” following the error message explaining what the error is related to.</a:t>
            </a:r>
            <a:endParaRPr sz="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6daebe914d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16daebe914d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6daebe914d_0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6daebe914d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Raised when an operation or function receives an argument that has the right type but an inappropriate value, and the situation is not described by a more precise exception such as </a:t>
            </a:r>
            <a:r>
              <a:rPr lang="tr-TR" sz="1400">
                <a:solidFill>
                  <a:schemeClr val="dk1"/>
                </a:solidFill>
                <a:highlight>
                  <a:srgbClr val="6D9EEB"/>
                </a:highlight>
              </a:rPr>
              <a:t>IndexError</a:t>
            </a:r>
            <a:r>
              <a:rPr lang="tr-TR"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In other words; to encounter a </a:t>
            </a:r>
            <a:r>
              <a:rPr lang="tr-TR" sz="1400">
                <a:solidFill>
                  <a:schemeClr val="dk1"/>
                </a:solidFill>
                <a:highlight>
                  <a:srgbClr val="6D9EEB"/>
                </a:highlight>
              </a:rPr>
              <a:t>ValueError</a:t>
            </a:r>
            <a:r>
              <a:rPr lang="tr-TR" sz="1400">
                <a:solidFill>
                  <a:schemeClr val="dk1"/>
                </a:solidFill>
              </a:rPr>
              <a:t> in Python means that it is a problem with the content of the object you tried to assign the value to. </a:t>
            </a:r>
            <a:r>
              <a:rPr lang="tr-TR" sz="1450">
                <a:solidFill>
                  <a:srgbClr val="373A3C"/>
                </a:solidFill>
                <a:highlight>
                  <a:srgbClr val="FFFFFF"/>
                </a:highlight>
              </a:rPr>
              <a:t>This should not be confused with types in Python. this is about the value of the data.</a:t>
            </a:r>
            <a:endParaRPr sz="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6daebe914d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16daebe914d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print(int('ten'))</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6daebe914d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16daebe914d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This error is usually raised if a variable you use in the code stream is not pre-defined or not properly defined. </a:t>
            </a:r>
            <a:endParaRPr sz="1400">
              <a:solidFill>
                <a:schemeClr val="dk1"/>
              </a:solidFill>
            </a:endParaRPr>
          </a:p>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In other words, it is raised when a local or global name is not found. This applies only to unqualified names. </a:t>
            </a:r>
            <a:endParaRPr sz="1400">
              <a:solidFill>
                <a:schemeClr val="dk1"/>
              </a:solidFill>
            </a:endParaRPr>
          </a:p>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The associated value is an error message that includes the name that could not be found.</a:t>
            </a:r>
            <a:endParaRPr sz="9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6daebe914d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16daebe914d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print(variable)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variable = "Don't ever give up!"</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6daebe914d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6daebe914d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print(variable)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variable = "Don't ever give up!"</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6daebe914d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16daebe914d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Raised when an operation or function is applied to an object of inappropriate type. </a:t>
            </a:r>
            <a:endParaRPr sz="1400">
              <a:solidFill>
                <a:schemeClr val="dk1"/>
              </a:solidFill>
            </a:endParaRPr>
          </a:p>
          <a:p>
            <a:pPr indent="0" lvl="0" marL="0" rtl="0" algn="l">
              <a:spcBef>
                <a:spcPts val="0"/>
              </a:spcBef>
              <a:spcAft>
                <a:spcPts val="0"/>
              </a:spcAft>
              <a:buClr>
                <a:schemeClr val="dk1"/>
              </a:buClr>
              <a:buSzPts val="1100"/>
              <a:buFont typeface="Arial"/>
              <a:buNone/>
            </a:pPr>
            <a:r>
              <a:rPr b="1" lang="tr-TR" sz="1400">
                <a:solidFill>
                  <a:schemeClr val="dk1"/>
                </a:solidFill>
              </a:rPr>
              <a:t>-</a:t>
            </a:r>
            <a:r>
              <a:rPr lang="tr-TR" sz="1400">
                <a:solidFill>
                  <a:schemeClr val="dk1"/>
                </a:solidFill>
              </a:rPr>
              <a:t>The associated value is a string giving details about the type mismatch.</a:t>
            </a:r>
            <a:endParaRPr sz="9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6daebe914d_0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16daebe914d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As in the example; although it requires </a:t>
            </a:r>
            <a:r>
              <a:rPr lang="tr-TR">
                <a:solidFill>
                  <a:srgbClr val="FF0000"/>
                </a:solidFill>
                <a:highlight>
                  <a:srgbClr val="F0F0F0"/>
                </a:highlight>
                <a:latin typeface="Consolas"/>
                <a:ea typeface="Consolas"/>
                <a:cs typeface="Consolas"/>
                <a:sym typeface="Consolas"/>
              </a:rPr>
              <a:t>int</a:t>
            </a:r>
            <a:r>
              <a:rPr lang="tr-TR" sz="1450">
                <a:solidFill>
                  <a:srgbClr val="373A3C"/>
                </a:solidFill>
                <a:highlight>
                  <a:srgbClr val="FFFFFF"/>
                </a:highlight>
              </a:rPr>
              <a:t>, we have tried to iterate the wrong type - </a:t>
            </a:r>
            <a:r>
              <a:rPr lang="tr-TR">
                <a:solidFill>
                  <a:srgbClr val="FF0000"/>
                </a:solidFill>
                <a:highlight>
                  <a:srgbClr val="F0F0F0"/>
                </a:highlight>
                <a:latin typeface="Consolas"/>
                <a:ea typeface="Consolas"/>
                <a:cs typeface="Consolas"/>
                <a:sym typeface="Consolas"/>
              </a:rPr>
              <a:t>str</a:t>
            </a:r>
            <a:r>
              <a:rPr lang="tr-TR" sz="1450">
                <a:solidFill>
                  <a:srgbClr val="373A3C"/>
                </a:solidFill>
                <a:highlight>
                  <a:srgbClr val="FFFFFF"/>
                </a:highlight>
              </a:rPr>
              <a:t> - object in the </a:t>
            </a:r>
            <a:r>
              <a:rPr lang="tr-TR">
                <a:solidFill>
                  <a:srgbClr val="FF0000"/>
                </a:solidFill>
                <a:highlight>
                  <a:srgbClr val="F0F0F0"/>
                </a:highlight>
                <a:latin typeface="Consolas"/>
                <a:ea typeface="Consolas"/>
                <a:cs typeface="Consolas"/>
                <a:sym typeface="Consolas"/>
              </a:rPr>
              <a:t>range()</a:t>
            </a:r>
            <a:r>
              <a:rPr lang="tr-TR" sz="1450">
                <a:solidFill>
                  <a:srgbClr val="373A3C"/>
                </a:solidFill>
                <a:highlight>
                  <a:srgbClr val="FFFFFF"/>
                </a:highlight>
              </a:rPr>
              <a:t> function.</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for i in range('x'):</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print(i)</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6daebe914d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16daebe914d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6daebe914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16daebe91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what is exception handling. in this topic i would like to show you how to manage exceptions which may raise in a useful way. How can we better direct the exceptions that may arise to a good path.</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6daebe914d_1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16daebe914d_1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at the end of this lesson you will be able to handle with exceptions using try except block.</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6daebe914d_1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16daebe914d_1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6daebe914d_1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16daebe914d_1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ok. which one of you has visited this official python web page regarding exceptions.</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In this lesson, you will learn the strategies we need to prevent exception errors from unnecessarily disrupting our program flow. </a:t>
            </a:r>
            <a:endParaRPr sz="1400">
              <a:solidFill>
                <a:srgbClr val="434343"/>
              </a:solidFill>
            </a:endParaRPr>
          </a:p>
          <a:p>
            <a:pPr indent="-317500" lvl="0" marL="457200" rtl="0" algn="just">
              <a:lnSpc>
                <a:spcPct val="110000"/>
              </a:lnSpc>
              <a:spcBef>
                <a:spcPts val="600"/>
              </a:spcBef>
              <a:spcAft>
                <a:spcPts val="0"/>
              </a:spcAft>
              <a:buClr>
                <a:srgbClr val="434343"/>
              </a:buClr>
              <a:buSzPts val="1400"/>
              <a:buFont typeface="Barlow Light"/>
              <a:buChar char="▸"/>
            </a:pPr>
            <a:r>
              <a:rPr lang="tr-TR" sz="1400">
                <a:solidFill>
                  <a:srgbClr val="434343"/>
                </a:solidFill>
              </a:rPr>
              <a:t>as time goes by, you will be getting familiar with these exception hierarchy</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Arial"/>
              <a:buChar char="▸"/>
            </a:pPr>
            <a:r>
              <a:rPr lang="tr-TR" sz="1400">
                <a:solidFill>
                  <a:srgbClr val="434343"/>
                </a:solidFill>
              </a:rPr>
              <a:t>In some cases, you may need to anticipate exceptions that might disrupt your program flow and take action in advance. </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Montserrat Light"/>
              <a:buChar char="▸"/>
            </a:pPr>
            <a:r>
              <a:rPr i="1" lang="tr-TR" sz="1400">
                <a:solidFill>
                  <a:srgbClr val="434343"/>
                </a:solidFill>
              </a:rPr>
              <a:t>This is where exception handling comes into play</a:t>
            </a:r>
            <a:r>
              <a:rPr lang="tr-TR" sz="1400">
                <a:solidFill>
                  <a:srgbClr val="434343"/>
                </a:solidFill>
              </a:rPr>
              <a:t>.</a:t>
            </a:r>
            <a:endParaRPr sz="1400">
              <a:solidFill>
                <a:srgbClr val="434343"/>
              </a:solidFill>
            </a:endParaRPr>
          </a:p>
          <a:p>
            <a:pPr indent="-317500" lvl="0" marL="457200" rtl="0" algn="just">
              <a:lnSpc>
                <a:spcPct val="110000"/>
              </a:lnSpc>
              <a:spcBef>
                <a:spcPts val="600"/>
              </a:spcBef>
              <a:spcAft>
                <a:spcPts val="0"/>
              </a:spcAft>
              <a:buClr>
                <a:srgbClr val="434343"/>
              </a:buClr>
              <a:buSzPts val="1400"/>
              <a:buFont typeface="Barlow Light"/>
              <a:buChar char="▸"/>
            </a:pPr>
            <a:r>
              <a:rPr lang="tr-TR" sz="1400" u="sng">
                <a:solidFill>
                  <a:schemeClr val="hlink"/>
                </a:solidFill>
                <a:hlinkClick action="ppaction://hlinksldjump" r:id="rId2"/>
              </a:rPr>
              <a:t>back</a:t>
            </a:r>
            <a:endParaRPr sz="1400">
              <a:solidFill>
                <a:srgbClr val="43434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Sometimes you can see that the codes with the simplest syntax can give an error when you never expected. </a:t>
            </a:r>
            <a:endParaRPr sz="1400">
              <a:solidFill>
                <a:srgbClr val="434343"/>
              </a:solidFill>
            </a:endParaRPr>
          </a:p>
          <a:p>
            <a:pPr indent="0" lvl="0" marL="0" rtl="0" algn="just">
              <a:lnSpc>
                <a:spcPct val="110000"/>
              </a:lnSpc>
              <a:spcBef>
                <a:spcPts val="600"/>
              </a:spcBef>
              <a:spcAft>
                <a:spcPts val="0"/>
              </a:spcAft>
              <a:buNone/>
            </a:pPr>
            <a:r>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latin typeface="Consolas"/>
                <a:ea typeface="Consolas"/>
                <a:cs typeface="Consolas"/>
                <a:sym typeface="Consolas"/>
              </a:rPr>
              <a:t>print("Don't say 'I never make a mistake'"</a:t>
            </a:r>
            <a:endParaRPr sz="1400">
              <a:solidFill>
                <a:srgbClr val="434343"/>
              </a:solidFill>
              <a:latin typeface="Consolas"/>
              <a:ea typeface="Consolas"/>
              <a:cs typeface="Consolas"/>
              <a:sym typeface="Consola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91cfd0e2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191cfd0e2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Arial"/>
              <a:buChar char="▸"/>
            </a:pPr>
            <a:r>
              <a:rPr lang="tr-TR" sz="1400">
                <a:solidFill>
                  <a:srgbClr val="434343"/>
                </a:solidFill>
              </a:rPr>
              <a:t>For example, suppose we have a block of code that takes two numbers from the user, divides the first number by the second number and prints the output of the division.</a:t>
            </a:r>
            <a:endParaRPr sz="1400">
              <a:solidFill>
                <a:srgbClr val="434343"/>
              </a:solidFill>
            </a:endParaRPr>
          </a:p>
          <a:p>
            <a:pPr indent="0" lvl="0" marL="0" rtl="0" algn="just">
              <a:lnSpc>
                <a:spcPct val="110000"/>
              </a:lnSpc>
              <a:spcBef>
                <a:spcPts val="600"/>
              </a:spcBef>
              <a:spcAft>
                <a:spcPts val="0"/>
              </a:spcAft>
              <a:buNone/>
            </a:pPr>
            <a:r>
              <a:t/>
            </a:r>
            <a:endParaRPr sz="1400">
              <a:solidFill>
                <a:srgbClr val="434343"/>
              </a:solidFill>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while True:</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no_one = int(input("The first number please : "))</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no_two = int(input("The second number please : "))</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division = no_one / no_two</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print("The result of the division is : ", division)</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break</a:t>
            </a:r>
            <a:endParaRPr sz="1400">
              <a:solidFill>
                <a:srgbClr val="434343"/>
              </a:solidFill>
              <a:latin typeface="Consolas"/>
              <a:ea typeface="Consolas"/>
              <a:cs typeface="Consolas"/>
              <a:sym typeface="Consolas"/>
            </a:endParaRPr>
          </a:p>
          <a:p>
            <a:pPr indent="0" lvl="0" marL="0" rtl="0" algn="just">
              <a:lnSpc>
                <a:spcPct val="110000"/>
              </a:lnSpc>
              <a:spcBef>
                <a:spcPts val="600"/>
              </a:spcBef>
              <a:spcAft>
                <a:spcPts val="0"/>
              </a:spcAft>
              <a:buNone/>
            </a:pPr>
            <a:r>
              <a:t/>
            </a:r>
            <a:endParaRPr sz="1400">
              <a:solidFill>
                <a:srgbClr val="434343"/>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6daebe914d_1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16daebe914d_1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of course it runs the program codes. starts from beginning and takes inputs from user and then boom. the zero division error exception raises. because we enter zero as divider. we cannot do that in normal mathematical operations. right?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while True: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no_one = int(input("The first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no_two = int(input("The second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division = no_one / no_two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print("The result of the division is : ", division)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break</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6daebe914d_1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6daebe914d_1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Montserrat Light"/>
              <a:buChar char="▸"/>
            </a:pPr>
            <a:r>
              <a:rPr lang="tr-TR" sz="1450">
                <a:solidFill>
                  <a:srgbClr val="373A3C"/>
                </a:solidFill>
                <a:highlight>
                  <a:srgbClr val="FFFFFF"/>
                </a:highlight>
              </a:rPr>
              <a:t>Yes, we received an exception error message in our last attempt. So it's time to show you the way to solve it. We can ensure that our program continues without hesitation by using the </a:t>
            </a:r>
            <a:r>
              <a:rPr lang="tr-TR">
                <a:solidFill>
                  <a:srgbClr val="FF0000"/>
                </a:solidFill>
                <a:highlight>
                  <a:srgbClr val="F0F0F0"/>
                </a:highlight>
                <a:latin typeface="Consolas"/>
                <a:ea typeface="Consolas"/>
                <a:cs typeface="Consolas"/>
                <a:sym typeface="Consolas"/>
              </a:rPr>
              <a:t>try-except</a:t>
            </a:r>
            <a:r>
              <a:rPr lang="tr-TR" sz="1450">
                <a:solidFill>
                  <a:srgbClr val="373A3C"/>
                </a:solidFill>
                <a:highlight>
                  <a:srgbClr val="FFFFFF"/>
                </a:highlight>
              </a:rPr>
              <a:t> statement.</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6daebe914d_1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g16daebe914d_1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the while loop continues as long as there are exceptions</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while True: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no_one = int(input("The first number please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no_two = int(input("The second number please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division = no_one / no_two</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print("The result of the division is : ", division)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break</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except: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print("Something went wrong...Try again.")</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6daebe914d_1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g16daebe914d_1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in some cases, if we anticipate or know which exception can be raise, then we can specify the exception error.</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while True: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no_one = int(input("The first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no_two = int(input("The second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try: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division = no_one / no_two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print("The result of the division is : ", division)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break</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except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print("You can't divide by zero! Try again.")</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6daebe914d_1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g16daebe914d_1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and why we need to specify the error.? in some cases there might be several exception possibilities and we might handle with them using different code blocks for each. for example, if we need to deal with </a:t>
            </a:r>
            <a:r>
              <a:rPr b="1" lang="tr-TR" sz="1400"/>
              <a:t>zero division error </a:t>
            </a:r>
            <a:r>
              <a:rPr lang="tr-TR" sz="1400"/>
              <a:t>and </a:t>
            </a:r>
            <a:r>
              <a:rPr b="1" lang="tr-TR" sz="1400"/>
              <a:t>type error</a:t>
            </a:r>
            <a:r>
              <a:rPr lang="tr-TR" sz="1400"/>
              <a:t> in our same code block and if we wanna execute different codes when we encounter these exceptions. yes at this point we need to use this syntax similar to one on the screen. anyway i am gonna show you several examples about this usage at the last part of this lesson.</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while True: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no_one = int(input("The first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no_two = int(input("The second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try: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division = no_one / no_two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print("The result of the division is : ", division)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break</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except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print("You can't divide by zero! Try again.")</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6daebe914d_1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g16daebe914d_1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file = open("my_file.txt", "r")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print(file.read())</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except: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print("There is not such a file or the path is incorrect")</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6daebe914d_1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g16daebe914d_1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try: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file = open("my_file.txt", "r")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print(file.read())</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except: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print("There is not such a file or the path is incorrect")</a:t>
            </a:r>
            <a:endParaRPr sz="1400">
              <a:latin typeface="Consolas"/>
              <a:ea typeface="Consolas"/>
              <a:cs typeface="Consolas"/>
              <a:sym typeface="Consola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6daebe914d_1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g16daebe914d_1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try: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file = open("my_file.txt", "r")</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print(file.read())</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except FileNotFoundError:</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print("There is not such a file or the path is incorrect")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6daebe914d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g16daebe914d_1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file = open("my_file.txt", "r")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print(file.read())</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except FileNotFoundError: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print("There is not such a file or the path is incorrect")</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1517957b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71517957b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In the error message appeared on the screen, there is the term </a:t>
            </a:r>
            <a:r>
              <a:rPr b="1" lang="tr-TR" sz="1400" u="sng">
                <a:solidFill>
                  <a:schemeClr val="hlink"/>
                </a:solidFill>
                <a:hlinkClick r:id="rId2"/>
              </a:rPr>
              <a:t>Traceback</a:t>
            </a:r>
            <a:r>
              <a:rPr lang="tr-TR" sz="1400">
                <a:solidFill>
                  <a:srgbClr val="434343"/>
                </a:solidFill>
              </a:rPr>
              <a:t>.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It is actually a module of </a:t>
            </a:r>
            <a:r>
              <a:rPr i="1" lang="tr-TR" sz="1400">
                <a:solidFill>
                  <a:srgbClr val="434343"/>
                </a:solidFill>
              </a:rPr>
              <a:t>622 lines of Python code</a:t>
            </a:r>
            <a:r>
              <a:rPr lang="tr-TR" sz="1400">
                <a:solidFill>
                  <a:srgbClr val="434343"/>
                </a:solidFill>
              </a:rPr>
              <a:t>.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This module provides a standard interface to extract, format and print stack traces of Python programs.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It exactly mimics the behavior of the Python interpreter when it prints a stack trace.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In this way, it allows you to follow the line and character of the error and trace it.</a:t>
            </a:r>
            <a:endParaRPr sz="1400">
              <a:solidFill>
                <a:srgbClr val="434343"/>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6daebe914d_1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g16daebe914d_1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6daebe914d_1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16daebe914d_1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Arial"/>
              <a:buChar char="▸"/>
            </a:pPr>
            <a:r>
              <a:rPr lang="tr-TR" sz="1400">
                <a:solidFill>
                  <a:srgbClr val="434343"/>
                </a:solidFill>
              </a:rPr>
              <a:t>…….</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Arial"/>
              <a:buChar char="▸"/>
            </a:pPr>
            <a:r>
              <a:rPr lang="tr-TR" sz="1400">
                <a:solidFill>
                  <a:srgbClr val="434343"/>
                </a:solidFill>
              </a:rPr>
              <a:t>Let's make some explanations about the process :</a:t>
            </a:r>
            <a:endParaRPr sz="1400">
              <a:solidFill>
                <a:srgbClr val="434343"/>
              </a:solidFill>
            </a:endParaRPr>
          </a:p>
          <a:p>
            <a:pPr indent="-317500" lvl="1" marL="914400" rtl="0" algn="just">
              <a:lnSpc>
                <a:spcPct val="110000"/>
              </a:lnSpc>
              <a:spcBef>
                <a:spcPts val="600"/>
              </a:spcBef>
              <a:spcAft>
                <a:spcPts val="0"/>
              </a:spcAft>
              <a:buClr>
                <a:srgbClr val="741B47"/>
              </a:buClr>
              <a:buSzPts val="1400"/>
              <a:buFont typeface="Arial"/>
              <a:buChar char="▹"/>
            </a:pPr>
            <a:r>
              <a:rPr lang="tr-TR" sz="1400">
                <a:solidFill>
                  <a:srgbClr val="434343"/>
                </a:solidFill>
              </a:rPr>
              <a:t>First, Python executes all statements between </a:t>
            </a:r>
            <a:r>
              <a:rPr lang="tr-TR" sz="1400">
                <a:solidFill>
                  <a:srgbClr val="434343"/>
                </a:solidFill>
                <a:highlight>
                  <a:srgbClr val="EFEFEF"/>
                </a:highlight>
              </a:rPr>
              <a:t>try</a:t>
            </a:r>
            <a:r>
              <a:rPr lang="tr-TR" sz="1400">
                <a:solidFill>
                  <a:srgbClr val="434343"/>
                </a:solidFill>
              </a:rPr>
              <a:t> and </a:t>
            </a:r>
            <a:r>
              <a:rPr lang="tr-TR" sz="1400">
                <a:solidFill>
                  <a:srgbClr val="434343"/>
                </a:solidFill>
                <a:highlight>
                  <a:srgbClr val="EFEFEF"/>
                </a:highlight>
              </a:rPr>
              <a:t>except</a:t>
            </a:r>
            <a:r>
              <a:rPr lang="tr-TR" sz="1400">
                <a:solidFill>
                  <a:srgbClr val="434343"/>
                </a:solidFill>
              </a:rPr>
              <a:t>.</a:t>
            </a:r>
            <a:endParaRPr sz="1400">
              <a:solidFill>
                <a:srgbClr val="434343"/>
              </a:solidFill>
            </a:endParaRPr>
          </a:p>
          <a:p>
            <a:pPr indent="-317500" lvl="1" marL="9144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If there is </a:t>
            </a:r>
            <a:r>
              <a:rPr b="1" lang="tr-TR" sz="1400">
                <a:solidFill>
                  <a:srgbClr val="434343"/>
                </a:solidFill>
              </a:rPr>
              <a:t>no exception</a:t>
            </a:r>
            <a:r>
              <a:rPr lang="tr-TR" sz="1400">
                <a:solidFill>
                  <a:srgbClr val="434343"/>
                </a:solidFill>
              </a:rPr>
              <a:t>, then the </a:t>
            </a:r>
            <a:r>
              <a:rPr lang="tr-TR" sz="1400">
                <a:solidFill>
                  <a:srgbClr val="434343"/>
                </a:solidFill>
                <a:highlight>
                  <a:srgbClr val="EFEFEF"/>
                </a:highlight>
              </a:rPr>
              <a:t>try</a:t>
            </a:r>
            <a:r>
              <a:rPr lang="tr-TR" sz="1400">
                <a:solidFill>
                  <a:srgbClr val="434343"/>
                </a:solidFill>
              </a:rPr>
              <a:t> </a:t>
            </a:r>
            <a:r>
              <a:rPr b="1" lang="tr-TR" sz="1400">
                <a:solidFill>
                  <a:srgbClr val="434343"/>
                </a:solidFill>
              </a:rPr>
              <a:t>block</a:t>
            </a:r>
            <a:r>
              <a:rPr lang="tr-TR" sz="1400">
                <a:solidFill>
                  <a:srgbClr val="434343"/>
                </a:solidFill>
              </a:rPr>
              <a:t> is successfully executed and finished.</a:t>
            </a:r>
            <a:endParaRPr sz="1400">
              <a:solidFill>
                <a:srgbClr val="434343"/>
              </a:solidFill>
            </a:endParaRPr>
          </a:p>
          <a:p>
            <a:pPr indent="-317500" lvl="1" marL="9144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If an </a:t>
            </a:r>
            <a:r>
              <a:rPr b="1" lang="tr-TR" sz="1400">
                <a:solidFill>
                  <a:srgbClr val="434343"/>
                </a:solidFill>
              </a:rPr>
              <a:t>exception raises</a:t>
            </a:r>
            <a:r>
              <a:rPr lang="tr-TR" sz="1400">
                <a:solidFill>
                  <a:srgbClr val="434343"/>
                </a:solidFill>
              </a:rPr>
              <a:t>, the rest of the </a:t>
            </a:r>
            <a:r>
              <a:rPr lang="tr-TR" sz="1400">
                <a:solidFill>
                  <a:srgbClr val="434343"/>
                </a:solidFill>
                <a:highlight>
                  <a:srgbClr val="EFEFEF"/>
                </a:highlight>
              </a:rPr>
              <a:t>try</a:t>
            </a:r>
            <a:r>
              <a:rPr lang="tr-TR" sz="1400">
                <a:solidFill>
                  <a:srgbClr val="434343"/>
                </a:solidFill>
              </a:rPr>
              <a:t> </a:t>
            </a:r>
            <a:r>
              <a:rPr b="1" lang="tr-TR" sz="1400">
                <a:solidFill>
                  <a:srgbClr val="434343"/>
                </a:solidFill>
              </a:rPr>
              <a:t>block</a:t>
            </a:r>
            <a:r>
              <a:rPr lang="tr-TR" sz="1400">
                <a:solidFill>
                  <a:srgbClr val="434343"/>
                </a:solidFill>
              </a:rPr>
              <a:t> is </a:t>
            </a:r>
            <a:r>
              <a:rPr b="1" lang="tr-TR" sz="1400">
                <a:solidFill>
                  <a:srgbClr val="434343"/>
                </a:solidFill>
              </a:rPr>
              <a:t>ignored</a:t>
            </a:r>
            <a:r>
              <a:rPr lang="tr-TR" sz="1400">
                <a:solidFill>
                  <a:srgbClr val="434343"/>
                </a:solidFill>
              </a:rPr>
              <a:t>. After that, Python interpreter checks if the type of exception matches the exception specified after the </a:t>
            </a:r>
            <a:r>
              <a:rPr lang="tr-TR" sz="1400">
                <a:solidFill>
                  <a:srgbClr val="434343"/>
                </a:solidFill>
                <a:highlight>
                  <a:srgbClr val="EFEFEF"/>
                </a:highlight>
              </a:rPr>
              <a:t>except</a:t>
            </a:r>
            <a:r>
              <a:rPr lang="tr-TR" sz="1400">
                <a:solidFill>
                  <a:srgbClr val="434343"/>
                </a:solidFill>
              </a:rPr>
              <a:t> keyword, it executes the </a:t>
            </a:r>
            <a:r>
              <a:rPr lang="tr-TR" sz="1400">
                <a:solidFill>
                  <a:srgbClr val="434343"/>
                </a:solidFill>
                <a:highlight>
                  <a:srgbClr val="EFEFEF"/>
                </a:highlight>
              </a:rPr>
              <a:t>except</a:t>
            </a:r>
            <a:r>
              <a:rPr lang="tr-TR" sz="1400">
                <a:solidFill>
                  <a:srgbClr val="434343"/>
                </a:solidFill>
              </a:rPr>
              <a:t> </a:t>
            </a:r>
            <a:r>
              <a:rPr b="1" lang="tr-TR" sz="1400">
                <a:solidFill>
                  <a:srgbClr val="434343"/>
                </a:solidFill>
              </a:rPr>
              <a:t>block</a:t>
            </a:r>
            <a:r>
              <a:rPr lang="tr-TR" sz="1400">
                <a:solidFill>
                  <a:srgbClr val="434343"/>
                </a:solidFill>
              </a:rPr>
              <a:t> and resumes executing the program </a:t>
            </a:r>
            <a:r>
              <a:rPr b="1" lang="tr-TR" sz="1400">
                <a:solidFill>
                  <a:srgbClr val="434343"/>
                </a:solidFill>
              </a:rPr>
              <a:t>after</a:t>
            </a:r>
            <a:r>
              <a:rPr lang="tr-TR" sz="1400">
                <a:solidFill>
                  <a:srgbClr val="434343"/>
                </a:solidFill>
              </a:rPr>
              <a:t> the </a:t>
            </a:r>
            <a:r>
              <a:rPr lang="tr-TR" sz="1400">
                <a:solidFill>
                  <a:srgbClr val="434343"/>
                </a:solidFill>
                <a:highlight>
                  <a:srgbClr val="EFEFEF"/>
                </a:highlight>
              </a:rPr>
              <a:t>try-except</a:t>
            </a:r>
            <a:r>
              <a:rPr lang="tr-TR" sz="1400">
                <a:solidFill>
                  <a:srgbClr val="434343"/>
                </a:solidFill>
              </a:rPr>
              <a:t> </a:t>
            </a:r>
            <a:r>
              <a:rPr b="1" lang="tr-TR" sz="1400">
                <a:solidFill>
                  <a:srgbClr val="434343"/>
                </a:solidFill>
              </a:rPr>
              <a:t>block</a:t>
            </a:r>
            <a:r>
              <a:rPr lang="tr-TR" sz="1400">
                <a:solidFill>
                  <a:srgbClr val="434343"/>
                </a:solidFill>
              </a:rPr>
              <a:t>.</a:t>
            </a:r>
            <a:endParaRPr sz="1400">
              <a:solidFill>
                <a:srgbClr val="434343"/>
              </a:solidFill>
            </a:endParaRPr>
          </a:p>
          <a:p>
            <a:pPr indent="-317500" lvl="1" marL="9144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If an exception doesn’t match the exception named in the </a:t>
            </a:r>
            <a:r>
              <a:rPr lang="tr-TR" sz="1400">
                <a:solidFill>
                  <a:srgbClr val="434343"/>
                </a:solidFill>
                <a:highlight>
                  <a:srgbClr val="EFEFEF"/>
                </a:highlight>
              </a:rPr>
              <a:t>except</a:t>
            </a:r>
            <a:r>
              <a:rPr lang="tr-TR" sz="1400">
                <a:solidFill>
                  <a:srgbClr val="434343"/>
                </a:solidFill>
              </a:rPr>
              <a:t> </a:t>
            </a:r>
            <a:r>
              <a:rPr b="1" lang="tr-TR" sz="1400">
                <a:solidFill>
                  <a:srgbClr val="434343"/>
                </a:solidFill>
              </a:rPr>
              <a:t>syntax</a:t>
            </a:r>
            <a:r>
              <a:rPr lang="tr-TR" sz="1400">
                <a:solidFill>
                  <a:srgbClr val="434343"/>
                </a:solidFill>
              </a:rPr>
              <a:t>, it is known an unhandled exception and execution of your program stops with a </a:t>
            </a:r>
            <a:r>
              <a:rPr b="1" lang="tr-TR" sz="1400">
                <a:solidFill>
                  <a:srgbClr val="434343"/>
                </a:solidFill>
              </a:rPr>
              <a:t>traceback error message</a:t>
            </a:r>
            <a:r>
              <a:rPr lang="tr-TR" sz="1400">
                <a:solidFill>
                  <a:srgbClr val="434343"/>
                </a:solidFill>
              </a:rPr>
              <a:t>.</a:t>
            </a:r>
            <a:endParaRPr sz="1400">
              <a:solidFill>
                <a:srgbClr val="434343"/>
              </a:solidFill>
            </a:endParaRPr>
          </a:p>
          <a:p>
            <a:pPr indent="-317500" lvl="1" marL="9144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The </a:t>
            </a:r>
            <a:r>
              <a:rPr lang="tr-TR" sz="1400">
                <a:solidFill>
                  <a:srgbClr val="434343"/>
                </a:solidFill>
                <a:highlight>
                  <a:srgbClr val="EFEFEF"/>
                </a:highlight>
              </a:rPr>
              <a:t>else</a:t>
            </a:r>
            <a:r>
              <a:rPr b="1" lang="tr-TR" sz="1400">
                <a:solidFill>
                  <a:srgbClr val="434343"/>
                </a:solidFill>
              </a:rPr>
              <a:t>-block</a:t>
            </a:r>
            <a:r>
              <a:rPr lang="tr-TR" sz="1400">
                <a:solidFill>
                  <a:srgbClr val="434343"/>
                </a:solidFill>
              </a:rPr>
              <a:t> is only executed if there raised no exceptions.</a:t>
            </a:r>
            <a:endParaRPr sz="1400">
              <a:solidFill>
                <a:srgbClr val="434343"/>
              </a:solidFill>
            </a:endParaRPr>
          </a:p>
          <a:p>
            <a:pPr indent="-317500" lvl="1" marL="9144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We can use a </a:t>
            </a:r>
            <a:r>
              <a:rPr lang="tr-TR" sz="1400">
                <a:solidFill>
                  <a:srgbClr val="434343"/>
                </a:solidFill>
                <a:highlight>
                  <a:srgbClr val="EFEFEF"/>
                </a:highlight>
              </a:rPr>
              <a:t>finally</a:t>
            </a:r>
            <a:r>
              <a:rPr lang="tr-TR" sz="1400">
                <a:solidFill>
                  <a:srgbClr val="434343"/>
                </a:solidFill>
              </a:rPr>
              <a:t> </a:t>
            </a:r>
            <a:r>
              <a:rPr b="1" lang="tr-TR" sz="1400">
                <a:solidFill>
                  <a:srgbClr val="434343"/>
                </a:solidFill>
              </a:rPr>
              <a:t>syntax </a:t>
            </a:r>
            <a:r>
              <a:rPr lang="tr-TR" sz="1400">
                <a:solidFill>
                  <a:srgbClr val="434343"/>
                </a:solidFill>
              </a:rPr>
              <a:t>at the end of the block. A </a:t>
            </a:r>
            <a:r>
              <a:rPr lang="tr-TR" sz="1400">
                <a:solidFill>
                  <a:srgbClr val="434343"/>
                </a:solidFill>
                <a:highlight>
                  <a:srgbClr val="EFEFEF"/>
                </a:highlight>
              </a:rPr>
              <a:t>finally</a:t>
            </a:r>
            <a:r>
              <a:rPr lang="tr-TR" sz="1400">
                <a:solidFill>
                  <a:srgbClr val="434343"/>
                </a:solidFill>
              </a:rPr>
              <a:t> </a:t>
            </a:r>
            <a:r>
              <a:rPr b="1" lang="tr-TR" sz="1400">
                <a:solidFill>
                  <a:srgbClr val="434343"/>
                </a:solidFill>
              </a:rPr>
              <a:t>syntax </a:t>
            </a:r>
            <a:r>
              <a:rPr lang="tr-TR" sz="1400">
                <a:solidFill>
                  <a:srgbClr val="434343"/>
                </a:solidFill>
              </a:rPr>
              <a:t>is always executed before leaving the </a:t>
            </a:r>
            <a:r>
              <a:rPr lang="tr-TR" sz="1400">
                <a:solidFill>
                  <a:srgbClr val="434343"/>
                </a:solidFill>
                <a:highlight>
                  <a:srgbClr val="EFEFEF"/>
                </a:highlight>
              </a:rPr>
              <a:t>try-except</a:t>
            </a:r>
            <a:r>
              <a:rPr lang="tr-TR" sz="1400">
                <a:solidFill>
                  <a:srgbClr val="434343"/>
                </a:solidFill>
              </a:rPr>
              <a:t> </a:t>
            </a:r>
            <a:r>
              <a:rPr b="1" lang="tr-TR" sz="1400">
                <a:solidFill>
                  <a:srgbClr val="434343"/>
                </a:solidFill>
              </a:rPr>
              <a:t>block</a:t>
            </a:r>
            <a:r>
              <a:rPr lang="tr-TR" sz="1400">
                <a:solidFill>
                  <a:srgbClr val="434343"/>
                </a:solidFill>
              </a:rPr>
              <a:t>, whether an exception was raised or not.</a:t>
            </a:r>
            <a:endParaRPr sz="1400">
              <a:solidFill>
                <a:srgbClr val="434343"/>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6daebe914d_1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g16daebe914d_1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6daebe914d_1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g16daebe914d_1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you have learned the theoretical explanations and definitions and now it is time implement some cases. let’s use this block in our code.</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6daebe914d_1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g16daebe914d_1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while True: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no_one = int(input("The first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no_two = int(input("The second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try: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division = no_one / no_two  # normal part of the program</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except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print("You can't divide by zero! Try again.")  # executes when division by zero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else: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print("The result of the division is : ", division)  # executes if there is no exception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finally: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print("Thanks for using our mini divison calculator! Come again!")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break  # exits the while loop</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6daebe914d_1_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g16daebe914d_1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while True: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no_one = int(input("The first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no_two = int(input("The second number please :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try: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division = no_one / no_two  # normal part of the program</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except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print("You can't divide by zero! Try again.")  # executes when division by zero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else: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print("The result of the division is : ", division)  # executes if there is no exception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finally: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print("Thanks for using our mini divison calculator! Come again!")</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break  # exits the while loop</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6daebe914d_1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g16daebe914d_1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let me ask a question to you. If we wanted to keep the loop going until a non-zero number was entered, what would we do? you should change the line of break keyword. in that case we need to get break keyword from finally and put into else </a:t>
            </a:r>
            <a:endParaRPr sz="1400"/>
          </a:p>
          <a:p>
            <a:pPr indent="0" lvl="0" marL="0" rtl="0" algn="l">
              <a:lnSpc>
                <a:spcPct val="100000"/>
              </a:lnSpc>
              <a:spcBef>
                <a:spcPts val="0"/>
              </a:spcBef>
              <a:spcAft>
                <a:spcPts val="0"/>
              </a:spcAft>
              <a:buSzPts val="1400"/>
              <a:buNone/>
            </a:pPr>
            <a:r>
              <a:rPr lang="tr-TR" sz="1400"/>
              <a:t>ok == </a:t>
            </a:r>
            <a:r>
              <a:rPr b="1" lang="tr-TR" sz="1400"/>
              <a:t>jump </a:t>
            </a:r>
            <a:r>
              <a:rPr lang="tr-TR" sz="1400"/>
              <a:t>==</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while True: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no_one = int(input("The first number please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no_two = int(input("The second number please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division = no_one / no_two  # normal part of the program</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except ZeroDivisionError: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print("You can't divide by zero! Try again.")  # executes when division by zero</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print("The result of the division is : ", division)  # executes if there is no exception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finally: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print("Thanks for using our mini divison calculator! Come again!")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break  # exits the while loop</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6daebe914d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g16daebe914d_1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6daebe914d_1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g16daebe914d_1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yess. as you can see, if we cause another exception which we don't cover in our code, then it gives exception error message as usual </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6daebe914d_1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g16daebe914d_1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as you can see the usage this keyword, we can get the exception error type by doing so. ….</a:t>
            </a:r>
            <a:endParaRPr sz="1400"/>
          </a:p>
          <a:p>
            <a:pPr indent="0" lvl="0" marL="0" rtl="0" algn="l">
              <a:lnSpc>
                <a:spcPct val="100000"/>
              </a:lnSpc>
              <a:spcBef>
                <a:spcPts val="0"/>
              </a:spcBef>
              <a:spcAft>
                <a:spcPts val="0"/>
              </a:spcAft>
              <a:buSzPts val="1400"/>
              <a:buNone/>
            </a:pPr>
            <a:r>
              <a:t/>
            </a:r>
            <a:endParaRPr sz="1400"/>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while True:</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no_one = int(input("The first number please : "))</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no_two = int(input("The second number please : "))</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try:</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division = no_one / no_two</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print("The result of the division is : ", division)</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break</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except Exception as e:</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print("Something went wrong...Try again.")</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print("Probably it is because of '{}' error".format(e))</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break</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ef15df3a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7ef15df3a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The name of module - </a:t>
            </a:r>
            <a:r>
              <a:rPr i="1" lang="tr-TR" sz="1400">
                <a:solidFill>
                  <a:srgbClr val="434343"/>
                </a:solidFill>
              </a:rPr>
              <a:t>Traceback </a:t>
            </a:r>
            <a:r>
              <a:rPr lang="tr-TR" sz="1400">
                <a:solidFill>
                  <a:srgbClr val="434343"/>
                </a:solidFill>
              </a:rPr>
              <a:t>- appears when your code causes an error and it reports detailed information on that specific error, demonstrating the particular files in which the error occurred.</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In this example, the last two lines indicate that this error type is a Syntax error and it also indicates in which line and in which character (with the ^ sign) the error raised.</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dear friends, if you get error message do not panic. don’t hesitate to read carefully what they are saying to you.</a:t>
            </a:r>
            <a:endParaRPr sz="1400">
              <a:solidFill>
                <a:srgbClr val="434343"/>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16daebe914d_1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5" name="Google Shape;1375;g16daebe914d_1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try :</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a = 10</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b = 2</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print("The result of division is :", c)</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except Exception as e:</a:t>
            </a:r>
            <a:endParaRPr sz="1400">
              <a:solidFill>
                <a:srgbClr val="434343"/>
              </a:solidFill>
              <a:latin typeface="Consolas"/>
              <a:ea typeface="Consolas"/>
              <a:cs typeface="Consolas"/>
              <a:sym typeface="Consolas"/>
            </a:endParaRPr>
          </a:p>
          <a:p>
            <a:pPr indent="0" lvl="0" marL="0" rtl="0" algn="just">
              <a:lnSpc>
                <a:spcPct val="110000"/>
              </a:lnSpc>
              <a:spcBef>
                <a:spcPts val="0"/>
              </a:spcBef>
              <a:spcAft>
                <a:spcPts val="0"/>
              </a:spcAft>
              <a:buClr>
                <a:schemeClr val="dk1"/>
              </a:buClr>
              <a:buSzPts val="1100"/>
              <a:buFont typeface="Arial"/>
              <a:buNone/>
            </a:pPr>
            <a:r>
              <a:rPr lang="tr-TR" sz="1400">
                <a:solidFill>
                  <a:srgbClr val="434343"/>
                </a:solidFill>
                <a:latin typeface="Consolas"/>
                <a:ea typeface="Consolas"/>
                <a:cs typeface="Consolas"/>
                <a:sym typeface="Consolas"/>
              </a:rPr>
              <a:t>    print("The error message is : ", 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6daebe914d_1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16daebe914d_1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then. let me continue the exception blocks. it is time to learn else clause. </a:t>
            </a:r>
            <a:r>
              <a:rPr lang="tr-TR" sz="1400">
                <a:solidFill>
                  <a:srgbClr val="434343"/>
                </a:solidFill>
              </a:rPr>
              <a:t>The </a:t>
            </a:r>
            <a:r>
              <a:rPr b="1" lang="tr-TR" sz="1400">
                <a:solidFill>
                  <a:srgbClr val="434343"/>
                </a:solidFill>
              </a:rPr>
              <a:t>try…except</a:t>
            </a:r>
            <a:r>
              <a:rPr lang="tr-TR" sz="1400">
                <a:solidFill>
                  <a:srgbClr val="434343"/>
                </a:solidFill>
              </a:rPr>
              <a:t> block has an optional </a:t>
            </a:r>
            <a:r>
              <a:rPr lang="tr-TR" sz="1400">
                <a:solidFill>
                  <a:srgbClr val="434343"/>
                </a:solidFill>
                <a:highlight>
                  <a:srgbClr val="EFEFEF"/>
                </a:highlight>
              </a:rPr>
              <a:t>else</a:t>
            </a:r>
            <a:r>
              <a:rPr lang="tr-TR" sz="1400">
                <a:solidFill>
                  <a:srgbClr val="434343"/>
                </a:solidFill>
              </a:rPr>
              <a:t> clause. The </a:t>
            </a:r>
            <a:r>
              <a:rPr lang="tr-TR" sz="1400">
                <a:solidFill>
                  <a:srgbClr val="434343"/>
                </a:solidFill>
                <a:highlight>
                  <a:srgbClr val="EFEFEF"/>
                </a:highlight>
              </a:rPr>
              <a:t>else</a:t>
            </a:r>
            <a:r>
              <a:rPr lang="tr-TR" sz="1400">
                <a:solidFill>
                  <a:srgbClr val="434343"/>
                </a:solidFill>
              </a:rPr>
              <a:t> clause is executed only if no exceptions are raised. </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6daebe914d_1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4" name="Google Shape;1394;g16daebe914d_1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x = 4 / 1</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except: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print('Something went wrong')</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print('Nothing went wrong')</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6daebe914d_1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4" name="Google Shape;1404;g16daebe914d_1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The </a:t>
            </a:r>
            <a:r>
              <a:rPr b="1" lang="tr-TR" sz="1400">
                <a:solidFill>
                  <a:srgbClr val="434343"/>
                </a:solidFill>
              </a:rPr>
              <a:t>try…except</a:t>
            </a:r>
            <a:r>
              <a:rPr lang="tr-TR" sz="1400">
                <a:solidFill>
                  <a:srgbClr val="434343"/>
                </a:solidFill>
              </a:rPr>
              <a:t> block has another optional </a:t>
            </a:r>
            <a:r>
              <a:rPr b="1" lang="tr-TR" sz="1400">
                <a:solidFill>
                  <a:srgbClr val="434343"/>
                </a:solidFill>
              </a:rPr>
              <a:t>finally</a:t>
            </a:r>
            <a:r>
              <a:rPr lang="tr-TR" sz="1400">
                <a:solidFill>
                  <a:srgbClr val="434343"/>
                </a:solidFill>
              </a:rPr>
              <a:t> clause. The finally clause is always executed, whether an exception has occurred or not. </a:t>
            </a:r>
            <a:endParaRPr sz="1400">
              <a:solidFill>
                <a:srgbClr val="434343"/>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6daebe914d_1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g16daebe914d_1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x = 3 / 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except: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print('Something went wrong')</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finally: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print('Always execute this')</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6daebe914d_1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6" name="Google Shape;1426;g16daebe914d_1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starting from this part of our lesson, we are gonna implement several exception handling scenarios</a:t>
            </a: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6daebe914d_1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16daebe914d_1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try:</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x = 2/0</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except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print('Attempt to divide by zero')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except: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print('Something else went wrong')</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6daebe914d_1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g16daebe914d_1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x = 2/0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except ZeroDivisionError: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print('Attempt to divide by zero')</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except: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    print('Something else went wrong')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6daebe914d_1_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3" name="Google Shape;1453;g16daebe914d_1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except: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print("Unknown exception error occured. Tyr again please.")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except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print("You can't divide by zero!!")</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except ValueError: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   print("You can only enter numbers consisting of digits, not text!!")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6daebe914d_1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3" name="Google Shape;1463;g16daebe914d_1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you jump to </a:t>
            </a:r>
            <a:r>
              <a:rPr lang="tr-TR" sz="1400" u="sng">
                <a:solidFill>
                  <a:schemeClr val="hlink"/>
                </a:solidFill>
                <a:hlinkClick action="ppaction://hlinksldjump" r:id="rId2"/>
              </a:rPr>
              <a:t>first</a:t>
            </a:r>
            <a:r>
              <a:rPr lang="tr-TR" sz="1400"/>
              <a:t> slide to show hierarchical structure of exceptions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except (ValueError, TypeError):</a:t>
            </a:r>
            <a:endParaRPr sz="1400">
              <a:latin typeface="Consolas"/>
              <a:ea typeface="Consolas"/>
              <a:cs typeface="Consolas"/>
              <a:sym typeface="Consolas"/>
            </a:endParaRPr>
          </a:p>
          <a:p>
            <a:pPr indent="0" lvl="0" marL="0" rtl="0" algn="l">
              <a:lnSpc>
                <a:spcPct val="100000"/>
              </a:lnSpc>
              <a:spcBef>
                <a:spcPts val="0"/>
              </a:spcBef>
              <a:spcAft>
                <a:spcPts val="0"/>
              </a:spcAft>
              <a:buSzPts val="1100"/>
              <a:buNone/>
            </a:pPr>
            <a:r>
              <a:rPr lang="tr-TR" sz="1400">
                <a:latin typeface="Consolas"/>
                <a:ea typeface="Consolas"/>
                <a:cs typeface="Consolas"/>
                <a:sym typeface="Consolas"/>
              </a:rPr>
              <a:t>    print("You can only enter numbers consisting of digits, not text!!")</a:t>
            </a:r>
            <a:endParaRPr sz="1400">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100"/>
              <a:buNone/>
            </a:pP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100"/>
              <a:buNone/>
            </a:pPr>
            <a:r>
              <a:rPr lang="tr-TR" sz="1400">
                <a:latin typeface="Consolas"/>
                <a:ea typeface="Consolas"/>
                <a:cs typeface="Consolas"/>
                <a:sym typeface="Consolas"/>
              </a:rPr>
              <a:t>except ArithmeticError:</a:t>
            </a:r>
            <a:endParaRPr sz="1400">
              <a:latin typeface="Consolas"/>
              <a:ea typeface="Consolas"/>
              <a:cs typeface="Consolas"/>
              <a:sym typeface="Consolas"/>
            </a:endParaRPr>
          </a:p>
          <a:p>
            <a:pPr indent="0" lvl="0" marL="0" rtl="0" algn="l">
              <a:lnSpc>
                <a:spcPct val="100000"/>
              </a:lnSpc>
              <a:spcBef>
                <a:spcPts val="0"/>
              </a:spcBef>
              <a:spcAft>
                <a:spcPts val="0"/>
              </a:spcAft>
              <a:buSzPts val="1100"/>
              <a:buNone/>
            </a:pPr>
            <a:r>
              <a:rPr lang="tr-TR" sz="1400">
                <a:latin typeface="Consolas"/>
                <a:ea typeface="Consolas"/>
                <a:cs typeface="Consolas"/>
                <a:sym typeface="Consolas"/>
              </a:rPr>
              <a:t>    print("I will also catch OverflowError, FloatingPointError and ZeroDivisionError")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0d237d72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70d237d72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6daebe914d_1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3" name="Google Shape;1473;g16daebe914d_1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fruits = ["banana", "mango", "pear", "apple", "kiwi", "grape"]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while True: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index = int(input("Pick an index number to choose your favorite fruit"))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print("My favorite fruit is", fruits[index])</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break</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except IndexError: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print("There is no such an index. Try again!")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except ValueError: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print("You should enter integer. Try again!")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6daebe914d_1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16daebe914d_1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fruits = ["banana", "mango", "pear", "apple", "kiwi", "grape"]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while True: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try: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index = int(input("Pick an index number to choose your favorite fruit"))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print("My favorite fruit is", fruits[index])</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break</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except IndexError: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print("There is no such an index. Try again!")</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except ValueError: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print("You should enter integer. Try again!")</a:t>
            </a:r>
            <a:endParaRPr sz="1400">
              <a:latin typeface="Consolas"/>
              <a:ea typeface="Consolas"/>
              <a:cs typeface="Consolas"/>
              <a:sym typeface="Consola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6daebe914d_1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g16daebe914d_1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fruits = ["banana", "mango", "pear", "apple", "kiwi", "grape"]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count = 3</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while count &gt; 0:</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try: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index = int(input("Pick an index number to choose your favorite fruit"))</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print("My favorite fruit is", fruits[index])</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except IndexError:</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count -= 1</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print("There is no such an index. You have {count} right left. Try again!")</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except ValueError:</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print("You should enter integer. You have {count} right left. Try again!")</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else: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print("Congrats! You've entered a valid input.")</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break</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finally: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print("Our fruits are always fresh!")</a:t>
            </a:r>
            <a:endParaRPr sz="1400">
              <a:solidFill>
                <a:srgbClr val="3A3F50"/>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6daebe914d_1_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8" name="Google Shape;1498;g16daebe914d_1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fruits = ["banana", "mango", "pear", "apple", "kiwi", "grape"]</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count = 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while count &gt; 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try: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index = int(input("Pick an index number to choose your favorite fruit"))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print("My favorite fruit is", fruits[index])</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except IndexError: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count -= 1</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print("There is no such an index. You have {count} right left. Try again!")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except ValueError:</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print("You should enter integer.</a:t>
            </a:r>
            <a:r>
              <a:rPr lang="tr-TR" sz="1400">
                <a:solidFill>
                  <a:srgbClr val="3A3F50"/>
                </a:solidFill>
                <a:latin typeface="Consolas"/>
                <a:ea typeface="Consolas"/>
                <a:cs typeface="Consolas"/>
                <a:sym typeface="Consolas"/>
              </a:rPr>
              <a:t> You have {count} right left.</a:t>
            </a:r>
            <a:r>
              <a:rPr lang="tr-TR" sz="1400">
                <a:solidFill>
                  <a:schemeClr val="dk1"/>
                </a:solidFill>
                <a:latin typeface="Consolas"/>
                <a:ea typeface="Consolas"/>
                <a:cs typeface="Consolas"/>
                <a:sym typeface="Consolas"/>
              </a:rPr>
              <a:t> Try again!")</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print("Congrats! You've entered a valid input.")</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break</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finally: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print("Our fruits are always fresh!")</a:t>
            </a:r>
            <a:endParaRPr sz="1400">
              <a:solidFill>
                <a:schemeClr val="dk1"/>
              </a:solidFill>
              <a:latin typeface="Consolas"/>
              <a:ea typeface="Consolas"/>
              <a:cs typeface="Consolas"/>
              <a:sym typeface="Consola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ef15df3ae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7ef15df3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Every syntax error has a text value (</a:t>
            </a:r>
            <a:r>
              <a:rPr lang="tr-TR" sz="1400">
                <a:solidFill>
                  <a:srgbClr val="741B47"/>
                </a:solidFill>
              </a:rPr>
              <a:t>known as associated value</a:t>
            </a:r>
            <a:r>
              <a:rPr lang="tr-TR" sz="1400">
                <a:solidFill>
                  <a:srgbClr val="434343"/>
                </a:solidFill>
              </a:rPr>
              <a:t>) that describes the error in detail.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In this example, the message "</a:t>
            </a:r>
            <a:r>
              <a:rPr b="1" lang="tr-TR" sz="1400">
                <a:solidFill>
                  <a:srgbClr val="434343"/>
                </a:solidFill>
              </a:rPr>
              <a:t>SyntaxError: unexpected EOF while parsing</a:t>
            </a:r>
            <a:r>
              <a:rPr lang="tr-TR" sz="1400">
                <a:solidFill>
                  <a:srgbClr val="434343"/>
                </a:solidFill>
              </a:rPr>
              <a:t>" means that something else had been expected by the interpreter after your statement, but you didn't pass it to the interpreter.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da20f2f7e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7da20f2f7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from now on we will cover quickly some common errors we encounter in the real world.</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TdmljaG9pSlFISmZNS2ZCRWw2S05CZXJUX3NtTE5kaVBDN1dpdHg3Q1pzIiwiY29udGVudElkIjoiY3VzdG9tLXJlc3BvbnNlLWZyZWVSZXNwb25zZS10ZXh0Iiwic2xpZGVJZCI6Imc3NzZiMThlYTQ1XzBfMzUiLCJjb250ZW50SW5zdGFuY2VJZCI6IjFTdmljaG9pSlFISmZNS2ZCRWw2S05CZXJUX3NtTE5kaVBDN1dpdHg3Q1pzL2ZlNGYyMmIwLTFlYjAtNDY4ZS04ZTZjLTgyY2E3N2RhMTgxOCJ9pearId=magic-pear-metadata-identifi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TdmljaG9pSlFISmZNS2ZCRWw2S05CZXJUX3NtTE5kaVBDN1dpdHg3Q1pzIiwiY29udGVudElkIjoiY3VzdG9tLXJlc3BvbnNlLWZyZWVSZXNwb25zZS10ZXh0Iiwic2xpZGVJZCI6Imc3NzZiMThlYTQ1XzBfMzUiLCJjb250ZW50SW5zdGFuY2VJZCI6IjFTdmljaG9pSlFISmZNS2ZCRWw2S05CZXJUX3NtTE5kaVBDN1dpdHg3Q1pzL2ZlNGYyMmIwLTFlYjAtNDY4ZS04ZTZjLTgyY2E3N2RhMTgxOCJ9pearId=magic-pear-metadata-identifier" TargetMode="External"/><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TdmljaG9pSlFISmZNS2ZCRWw2S05CZXJUX3NtTE5kaVBDN1dpdHg3Q1pzIiwiY29udGVudElkIjoiY3VzdG9tLXJlc3BvbnNlLWZyZWVSZXNwb25zZS10ZXh0Iiwic2xpZGVJZCI6Imc3NzZiMThlYTQ1XzBfMzUiLCJjb250ZW50SW5zdGFuY2VJZCI6IjFTdmljaG9pSlFISmZNS2ZCRWw2S05CZXJUX3NtTE5kaVBDN1dpdHg3Q1pzL2ZlNGYyMmIwLTFlYjAtNDY4ZS04ZTZjLTgyY2E3N2RhMTgxOCJ9pearId=magic-pear-metadata-identifier"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TdmljaG9pSlFISmZNS2ZCRWw2S05CZXJUX3NtTE5kaVBDN1dpdHg3Q1pzIiwiY29udGVudElkIjoiY3VzdG9tLXJlc3BvbnNlLWZyZWVSZXNwb25zZS10ZXh0Iiwic2xpZGVJZCI6Imc3NzZiMThlYTQ1XzBfMzUiLCJjb250ZW50SW5zdGFuY2VJZCI6IjFTdmljaG9pSlFISmZNS2ZCRWw2S05CZXJUX3NtTE5kaVBDN1dpdHg3Q1pzL2ZlNGYyMmIwLTFlYjAtNDY4ZS04ZTZjLTgyY2E3N2RhMTgxOCJ9pearId=magic-pear-metadata-identifier" TargetMode="External"/><Relationship Id="rId4" Type="http://schemas.openxmlformats.org/officeDocument/2006/relationships/image" Target="../media/image15.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36.png"/><Relationship Id="rId5" Type="http://schemas.openxmlformats.org/officeDocument/2006/relationships/hyperlink" Target="http://dontchangethislink.peardeckmagic.zone?eyJ0eXBlIjoiZ29vZ2xlLXNsaWRlcy1hZGRvbi1yZXNwb25zZS1mb290ZXIiLCJsYXN0RWRpdGVkQnkiOiIxMDk2ODQ0NTEwNzIyODAxNjA5NTkiLCJwcmVzZW50YXRpb25JZCI6IjFCVjdRS2FaX0RmWGJTNXdMYzZZdWRNdjJYdnBZZWtkMHVFTWJrWXh1U1p3IiwiY29udGVudElkIjoiY3VzdG9tLXJlc3BvbnNlLWZyZWVSZXNwb25zZS10ZXh0Iiwic2xpZGVJZCI6IlNMSURFU19BUEk2MTExMDk2NjBfMCIsImNvbnRlbnRJbnN0YW5jZUlkIjoiMUJWN1FLYVpfRGZYYlM1d0xjNll1ZE12Mlh2cFlla2QwdUVNYmtZeHVTWncvZmU0MmQ3OWYtNTcyNi00OWMyLThiNWUtMmMxMGQ0MWNiYWI0In0=pearId=magic-pear-metadata-identifi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24.pn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TdmljaG9pSlFISmZNS2ZCRWw2S05CZXJUX3NtTE5kaVBDN1dpdHg3Q1pzIiwiY29udGVudElkIjoiY3VzdG9tLXJlc3BvbnNlLWZyZWVSZXNwb25zZS10ZXh0Iiwic2xpZGVJZCI6InAzIiwiY29udGVudEluc3RhbmNlSWQiOiIxU3ZpY2hvaUpRSEpmTUtmQkVsNktOQmVyVF9zbUxOZGlQQzdXaXR4N0Nacy82NmFkZDdiNC1iODA5LTQxZDctYWEzYi0wZjAwM2FkZjU5NjgifQ==pearId=magic-pear-metadata-identifi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oTTZCVkZrZjZTQlNrN01kSldDS0prdWFEaVdMWllMNEoxSkprc041UkFrIiwiY29udGVudElkIjoiY3VzdG9tLXJlc3BvbnNlLWZyZWVSZXNwb25zZS10ZXh0Iiwic2xpZGVJZCI6Imc3Nzk0MzJiNzljXzBfNjMiLCJjb250ZW50SW5zdGFuY2VJZCI6IjFoTTZCVkZrZjZTQlNrN01kSldDS0prdWFEaVdMWllMNEoxSkprc041UkFrLzdkMmRiNzIzLTkwNjYtNDIxMy05YjZkLTYyN2M3MWQ2N2E1YiJ9pearId=magic-pear-metadata-identifie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5.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5.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3.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7.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9.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oTTZCVkZrZjZTQlNrN01kSldDS0prdWFEaVdMWllMNEoxSkprc041UkFrIiwiY29udGVudElkIjoiY3VzdG9tLXJlc3BvbnNlLWZyZWVSZXNwb25zZS10ZXh0Iiwic2xpZGVJZCI6Imc3MTJiZTRhZTUwXzBfMCIsImNvbnRlbnRJbnN0YW5jZUlkIjoiMWhNNkJWRmtmNlNCU2s3TWRKV0NLSmt1YURpV0xaWUw0SjFKSmtzTjVSQWsvN2E2NjJiYmYtMWQ0OS00YTVkLWFmYjEtNmNlNzIxNDViYTc2In0=pearId=magic-pear-metadata-identifie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9.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4.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8"/>
          <p:cNvGrpSpPr/>
          <p:nvPr/>
        </p:nvGrpSpPr>
        <p:grpSpPr>
          <a:xfrm>
            <a:off x="5122427" y="47055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0" name="Google Shape;160;p8"/>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8"/>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8"/>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8"/>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8"/>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8"/>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8"/>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8"/>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8"/>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8"/>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8"/>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8"/>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8"/>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8"/>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8"/>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8"/>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8"/>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8"/>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8"/>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8"/>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8"/>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8"/>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8"/>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8"/>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8"/>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8"/>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8"/>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8"/>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8"/>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8"/>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8"/>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1" name="Google Shape;241;p8"/>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8"/>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8"/>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8"/>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8"/>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8"/>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8"/>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8"/>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8"/>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8"/>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8"/>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8"/>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8"/>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8"/>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8"/>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8"/>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8"/>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8"/>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8"/>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8"/>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8"/>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8"/>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8"/>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8"/>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8"/>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8"/>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8"/>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8"/>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8"/>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8"/>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8"/>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8"/>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8"/>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8"/>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8"/>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8"/>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7" name="Google Shape;277;p8"/>
            <p:cNvGrpSpPr/>
            <p:nvPr/>
          </p:nvGrpSpPr>
          <p:grpSpPr>
            <a:xfrm>
              <a:off x="6544681" y="927100"/>
              <a:ext cx="264550" cy="200503"/>
              <a:chOff x="6621095" y="1452181"/>
              <a:chExt cx="330893" cy="250785"/>
            </a:xfrm>
          </p:grpSpPr>
          <p:sp>
            <p:nvSpPr>
              <p:cNvPr id="278" name="Google Shape;278;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3" name="Google Shape;283;p8"/>
            <p:cNvGrpSpPr/>
            <p:nvPr/>
          </p:nvGrpSpPr>
          <p:grpSpPr>
            <a:xfrm>
              <a:off x="7210360" y="1314224"/>
              <a:ext cx="264550" cy="200503"/>
              <a:chOff x="6621095" y="1452181"/>
              <a:chExt cx="330893" cy="250785"/>
            </a:xfrm>
          </p:grpSpPr>
          <p:sp>
            <p:nvSpPr>
              <p:cNvPr id="284" name="Google Shape;284;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9" name="Google Shape;289;p8"/>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8"/>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1" name="Google Shape;291;p8"/>
            <p:cNvGrpSpPr/>
            <p:nvPr/>
          </p:nvGrpSpPr>
          <p:grpSpPr>
            <a:xfrm flipH="1">
              <a:off x="8183211" y="2407472"/>
              <a:ext cx="780359" cy="1195999"/>
              <a:chOff x="3975528" y="3303922"/>
              <a:chExt cx="780359" cy="1195999"/>
            </a:xfrm>
          </p:grpSpPr>
          <p:sp>
            <p:nvSpPr>
              <p:cNvPr id="292" name="Google Shape;292;p8"/>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8" name="Google Shape;318;p8"/>
              <p:cNvGrpSpPr/>
              <p:nvPr/>
            </p:nvGrpSpPr>
            <p:grpSpPr>
              <a:xfrm flipH="1">
                <a:off x="4321769" y="3621401"/>
                <a:ext cx="239005" cy="181217"/>
                <a:chOff x="6621095" y="1452181"/>
                <a:chExt cx="330893" cy="250785"/>
              </a:xfrm>
            </p:grpSpPr>
            <p:sp>
              <p:nvSpPr>
                <p:cNvPr id="319" name="Google Shape;319;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26" name="Google Shape;326;p8"/>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Errors</a:t>
            </a:r>
            <a:endParaRPr>
              <a:solidFill>
                <a:srgbClr val="741B47"/>
              </a:solidFill>
              <a:latin typeface="Raleway Medium"/>
              <a:ea typeface="Raleway Medium"/>
              <a:cs typeface="Raleway Medium"/>
              <a:sym typeface="Raleway Medium"/>
            </a:endParaRPr>
          </a:p>
        </p:txBody>
      </p:sp>
      <p:pic>
        <p:nvPicPr>
          <p:cNvPr id="327" name="Google Shape;327;p8"/>
          <p:cNvPicPr preferRelativeResize="0"/>
          <p:nvPr/>
        </p:nvPicPr>
        <p:blipFill rotWithShape="1">
          <a:blip r:embed="rId3">
            <a:alphaModFix/>
          </a:blip>
          <a:srcRect b="0" l="0" r="0" t="0"/>
          <a:stretch/>
        </p:blipFill>
        <p:spPr>
          <a:xfrm>
            <a:off x="3060700" y="2072188"/>
            <a:ext cx="1008300" cy="999125"/>
          </a:xfrm>
          <a:prstGeom prst="rect">
            <a:avLst/>
          </a:prstGeom>
          <a:noFill/>
          <a:ln>
            <a:noFill/>
          </a:ln>
          <a:effectLst>
            <a:outerShdw blurRad="57150" rotWithShape="0" algn="bl" dir="5400000" dist="19050">
              <a:srgbClr val="000000">
                <a:alpha val="4784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1" name="Google Shape;401;p1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pic>
        <p:nvPicPr>
          <p:cNvPr id="402" name="Google Shape;402;p17"/>
          <p:cNvPicPr preferRelativeResize="0"/>
          <p:nvPr/>
        </p:nvPicPr>
        <p:blipFill>
          <a:blip r:embed="rId3">
            <a:alphaModFix/>
          </a:blip>
          <a:stretch>
            <a:fillRect/>
          </a:stretch>
        </p:blipFill>
        <p:spPr>
          <a:xfrm>
            <a:off x="2041400" y="769800"/>
            <a:ext cx="5049502" cy="418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8" name="Google Shape;408;p1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r>
              <a:rPr lang="tr-TR" sz="36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pic>
        <p:nvPicPr>
          <p:cNvPr id="409" name="Google Shape;409;p18"/>
          <p:cNvPicPr preferRelativeResize="0"/>
          <p:nvPr/>
        </p:nvPicPr>
        <p:blipFill>
          <a:blip r:embed="rId3">
            <a:alphaModFix/>
          </a:blip>
          <a:stretch>
            <a:fillRect/>
          </a:stretch>
        </p:blipFill>
        <p:spPr>
          <a:xfrm>
            <a:off x="2041400" y="769800"/>
            <a:ext cx="5049502" cy="4183150"/>
          </a:xfrm>
          <a:prstGeom prst="rect">
            <a:avLst/>
          </a:prstGeom>
          <a:noFill/>
          <a:ln>
            <a:noFill/>
          </a:ln>
        </p:spPr>
      </p:pic>
      <p:pic>
        <p:nvPicPr>
          <p:cNvPr id="410" name="Google Shape;410;p18"/>
          <p:cNvPicPr preferRelativeResize="0"/>
          <p:nvPr/>
        </p:nvPicPr>
        <p:blipFill>
          <a:blip r:embed="rId4">
            <a:alphaModFix/>
          </a:blip>
          <a:stretch>
            <a:fillRect/>
          </a:stretch>
        </p:blipFill>
        <p:spPr>
          <a:xfrm>
            <a:off x="1350648" y="3786299"/>
            <a:ext cx="6838973" cy="1180300"/>
          </a:xfrm>
          <a:prstGeom prst="rect">
            <a:avLst/>
          </a:prstGeom>
          <a:noFill/>
          <a:ln cap="flat" cmpd="sng" w="9525">
            <a:solidFill>
              <a:srgbClr val="1C4587"/>
            </a:solidFill>
            <a:prstDash val="solid"/>
            <a:round/>
            <a:headEnd len="sm" w="sm" type="none"/>
            <a:tailEnd len="sm" w="sm" type="none"/>
          </a:ln>
          <a:effectLst>
            <a:outerShdw blurRad="57150" rotWithShape="0" algn="bl" dir="5400000" dist="19050">
              <a:srgbClr val="000000">
                <a:alpha val="50000"/>
              </a:srgbClr>
            </a:outerShdw>
          </a:effectLst>
        </p:spPr>
      </p:pic>
      <p:sp>
        <p:nvSpPr>
          <p:cNvPr id="411" name="Google Shape;411;p18"/>
          <p:cNvSpPr/>
          <p:nvPr/>
        </p:nvSpPr>
        <p:spPr>
          <a:xfrm>
            <a:off x="2681450" y="1218850"/>
            <a:ext cx="1255500" cy="626400"/>
          </a:xfrm>
          <a:prstGeom prst="roundRect">
            <a:avLst>
              <a:gd fmla="val 16667" name="adj"/>
            </a:avLst>
          </a:prstGeom>
          <a:noFill/>
          <a:ln cap="flat" cmpd="sng" w="28575">
            <a:solidFill>
              <a:srgbClr val="1C4587"/>
            </a:solidFill>
            <a:prstDash val="solid"/>
            <a:round/>
            <a:headEnd len="sm" w="sm" type="none"/>
            <a:tailEnd len="sm" w="sm" type="none"/>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7" name="Google Shape;417;p1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r>
              <a:rPr lang="tr-TR" sz="36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a:t>
            </a:r>
            <a:endParaRPr sz="3600">
              <a:solidFill>
                <a:srgbClr val="741B47"/>
              </a:solidFill>
              <a:latin typeface="Raleway Medium"/>
              <a:ea typeface="Raleway Medium"/>
              <a:cs typeface="Raleway Medium"/>
              <a:sym typeface="Raleway Medium"/>
            </a:endParaRPr>
          </a:p>
        </p:txBody>
      </p:sp>
      <p:pic>
        <p:nvPicPr>
          <p:cNvPr id="418" name="Google Shape;418;p19"/>
          <p:cNvPicPr preferRelativeResize="0"/>
          <p:nvPr/>
        </p:nvPicPr>
        <p:blipFill>
          <a:blip r:embed="rId3">
            <a:alphaModFix/>
          </a:blip>
          <a:stretch>
            <a:fillRect/>
          </a:stretch>
        </p:blipFill>
        <p:spPr>
          <a:xfrm>
            <a:off x="2041400" y="769800"/>
            <a:ext cx="5049502" cy="4183150"/>
          </a:xfrm>
          <a:prstGeom prst="rect">
            <a:avLst/>
          </a:prstGeom>
          <a:noFill/>
          <a:ln>
            <a:noFill/>
          </a:ln>
        </p:spPr>
      </p:pic>
      <p:sp>
        <p:nvSpPr>
          <p:cNvPr id="419" name="Google Shape;419;p19"/>
          <p:cNvSpPr/>
          <p:nvPr/>
        </p:nvSpPr>
        <p:spPr>
          <a:xfrm>
            <a:off x="4863175" y="1133525"/>
            <a:ext cx="1877100" cy="889800"/>
          </a:xfrm>
          <a:prstGeom prst="roundRect">
            <a:avLst>
              <a:gd fmla="val 16667" name="adj"/>
            </a:avLst>
          </a:prstGeom>
          <a:noFill/>
          <a:ln cap="flat" cmpd="sng" w="28575">
            <a:solidFill>
              <a:srgbClr val="45818E"/>
            </a:solidFill>
            <a:prstDash val="solid"/>
            <a:round/>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25" name="Google Shape;425;p2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r>
              <a:rPr lang="tr-TR" sz="36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a:t>
            </a:r>
            <a:endParaRPr sz="3600">
              <a:solidFill>
                <a:srgbClr val="741B47"/>
              </a:solidFill>
              <a:latin typeface="Raleway Medium"/>
              <a:ea typeface="Raleway Medium"/>
              <a:cs typeface="Raleway Medium"/>
              <a:sym typeface="Raleway Medium"/>
            </a:endParaRPr>
          </a:p>
        </p:txBody>
      </p:sp>
      <p:pic>
        <p:nvPicPr>
          <p:cNvPr id="426" name="Google Shape;426;p20"/>
          <p:cNvPicPr preferRelativeResize="0"/>
          <p:nvPr/>
        </p:nvPicPr>
        <p:blipFill>
          <a:blip r:embed="rId3">
            <a:alphaModFix/>
          </a:blip>
          <a:stretch>
            <a:fillRect/>
          </a:stretch>
        </p:blipFill>
        <p:spPr>
          <a:xfrm>
            <a:off x="2041400" y="769800"/>
            <a:ext cx="5049502" cy="4183150"/>
          </a:xfrm>
          <a:prstGeom prst="rect">
            <a:avLst/>
          </a:prstGeom>
          <a:noFill/>
          <a:ln>
            <a:noFill/>
          </a:ln>
        </p:spPr>
      </p:pic>
      <p:pic>
        <p:nvPicPr>
          <p:cNvPr id="427" name="Google Shape;427;p20"/>
          <p:cNvPicPr preferRelativeResize="0"/>
          <p:nvPr/>
        </p:nvPicPr>
        <p:blipFill>
          <a:blip r:embed="rId4">
            <a:alphaModFix/>
          </a:blip>
          <a:stretch>
            <a:fillRect/>
          </a:stretch>
        </p:blipFill>
        <p:spPr>
          <a:xfrm>
            <a:off x="741559" y="686600"/>
            <a:ext cx="7649178" cy="1225375"/>
          </a:xfrm>
          <a:prstGeom prst="rect">
            <a:avLst/>
          </a:prstGeom>
          <a:noFill/>
          <a:ln cap="flat" cmpd="sng" w="9525">
            <a:solidFill>
              <a:srgbClr val="CC0000"/>
            </a:solidFill>
            <a:prstDash val="solid"/>
            <a:round/>
            <a:headEnd len="sm" w="sm" type="none"/>
            <a:tailEnd len="sm" w="sm" type="none"/>
          </a:ln>
          <a:effectLst>
            <a:outerShdw blurRad="57150" rotWithShape="0" algn="bl" dir="5400000" dist="19050">
              <a:srgbClr val="000000">
                <a:alpha val="50000"/>
              </a:srgbClr>
            </a:outerShdw>
          </a:effectLst>
        </p:spPr>
      </p:pic>
      <p:sp>
        <p:nvSpPr>
          <p:cNvPr id="428" name="Google Shape;428;p20"/>
          <p:cNvSpPr/>
          <p:nvPr/>
        </p:nvSpPr>
        <p:spPr>
          <a:xfrm>
            <a:off x="2242675" y="3592500"/>
            <a:ext cx="2193900" cy="968100"/>
          </a:xfrm>
          <a:prstGeom prst="roundRect">
            <a:avLst>
              <a:gd fmla="val 16667" name="adj"/>
            </a:avLst>
          </a:prstGeom>
          <a:noFill/>
          <a:ln cap="flat" cmpd="sng" w="28575">
            <a:solidFill>
              <a:srgbClr val="45818E"/>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34" name="Google Shape;434;p2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r>
              <a:rPr lang="tr-TR" sz="36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a:t>
            </a:r>
            <a:endParaRPr sz="3600">
              <a:solidFill>
                <a:srgbClr val="741B47"/>
              </a:solidFill>
              <a:latin typeface="Raleway Medium"/>
              <a:ea typeface="Raleway Medium"/>
              <a:cs typeface="Raleway Medium"/>
              <a:sym typeface="Raleway Medium"/>
            </a:endParaRPr>
          </a:p>
        </p:txBody>
      </p:sp>
      <p:pic>
        <p:nvPicPr>
          <p:cNvPr id="435" name="Google Shape;435;p21"/>
          <p:cNvPicPr preferRelativeResize="0"/>
          <p:nvPr/>
        </p:nvPicPr>
        <p:blipFill>
          <a:blip r:embed="rId3">
            <a:alphaModFix/>
          </a:blip>
          <a:stretch>
            <a:fillRect/>
          </a:stretch>
        </p:blipFill>
        <p:spPr>
          <a:xfrm>
            <a:off x="2041400" y="769800"/>
            <a:ext cx="5049502" cy="4183150"/>
          </a:xfrm>
          <a:prstGeom prst="rect">
            <a:avLst/>
          </a:prstGeom>
          <a:noFill/>
          <a:ln>
            <a:noFill/>
          </a:ln>
        </p:spPr>
      </p:pic>
      <p:pic>
        <p:nvPicPr>
          <p:cNvPr id="436" name="Google Shape;436;p21"/>
          <p:cNvPicPr preferRelativeResize="0"/>
          <p:nvPr/>
        </p:nvPicPr>
        <p:blipFill>
          <a:blip r:embed="rId4">
            <a:alphaModFix/>
          </a:blip>
          <a:stretch>
            <a:fillRect/>
          </a:stretch>
        </p:blipFill>
        <p:spPr>
          <a:xfrm>
            <a:off x="320700" y="831050"/>
            <a:ext cx="8430176" cy="1334200"/>
          </a:xfrm>
          <a:prstGeom prst="rect">
            <a:avLst/>
          </a:prstGeom>
          <a:noFill/>
          <a:ln cap="flat" cmpd="sng" w="9525">
            <a:solidFill>
              <a:srgbClr val="CC0000"/>
            </a:solidFill>
            <a:prstDash val="solid"/>
            <a:round/>
            <a:headEnd len="sm" w="sm" type="none"/>
            <a:tailEnd len="sm" w="sm" type="none"/>
          </a:ln>
          <a:effectLst>
            <a:outerShdw blurRad="57150" rotWithShape="0" algn="bl" dir="5400000" dist="19050">
              <a:srgbClr val="000000">
                <a:alpha val="50000"/>
              </a:srgbClr>
            </a:outerShdw>
          </a:effectLst>
        </p:spPr>
      </p:pic>
      <p:sp>
        <p:nvSpPr>
          <p:cNvPr id="437" name="Google Shape;437;p21"/>
          <p:cNvSpPr/>
          <p:nvPr/>
        </p:nvSpPr>
        <p:spPr>
          <a:xfrm>
            <a:off x="5146875" y="3802600"/>
            <a:ext cx="1251900" cy="626400"/>
          </a:xfrm>
          <a:prstGeom prst="roundRect">
            <a:avLst>
              <a:gd fmla="val 16667" name="adj"/>
            </a:avLst>
          </a:prstGeom>
          <a:noFill/>
          <a:ln cap="flat" cmpd="sng" w="28575">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43" name="Google Shape;443;p2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endParaRPr sz="3600">
              <a:solidFill>
                <a:srgbClr val="741B47"/>
              </a:solidFill>
              <a:latin typeface="Raleway Medium"/>
              <a:ea typeface="Raleway Medium"/>
              <a:cs typeface="Raleway Medium"/>
              <a:sym typeface="Raleway Medium"/>
            </a:endParaRPr>
          </a:p>
        </p:txBody>
      </p:sp>
      <p:pic>
        <p:nvPicPr>
          <p:cNvPr id="444" name="Google Shape;444;p22"/>
          <p:cNvPicPr preferRelativeResize="0"/>
          <p:nvPr/>
        </p:nvPicPr>
        <p:blipFill>
          <a:blip r:embed="rId3">
            <a:alphaModFix/>
          </a:blip>
          <a:stretch>
            <a:fillRect/>
          </a:stretch>
        </p:blipFill>
        <p:spPr>
          <a:xfrm>
            <a:off x="152400" y="1790800"/>
            <a:ext cx="8839198" cy="1554203"/>
          </a:xfrm>
          <a:prstGeom prst="rect">
            <a:avLst/>
          </a:prstGeom>
          <a:noFill/>
          <a:ln cap="flat" cmpd="sng" w="9525">
            <a:solidFill>
              <a:srgbClr val="1C4587"/>
            </a:solidFill>
            <a:prstDash val="solid"/>
            <a:round/>
            <a:headEnd len="sm" w="sm" type="none"/>
            <a:tailEnd len="sm" w="sm" type="none"/>
          </a:ln>
        </p:spPr>
      </p:pic>
      <p:sp>
        <p:nvSpPr>
          <p:cNvPr id="445" name="Google Shape;445;p22"/>
          <p:cNvSpPr txBox="1"/>
          <p:nvPr/>
        </p:nvSpPr>
        <p:spPr>
          <a:xfrm>
            <a:off x="4551925" y="332322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error?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
        <p:nvSpPr>
          <p:cNvPr id="446" name="Google Shape;446;p22"/>
          <p:cNvSpPr txBox="1"/>
          <p:nvPr/>
        </p:nvSpPr>
        <p:spPr>
          <a:xfrm>
            <a:off x="67625" y="647800"/>
            <a:ext cx="8783100" cy="626400"/>
          </a:xfrm>
          <a:prstGeom prst="rect">
            <a:avLst/>
          </a:prstGeom>
          <a:noFill/>
          <a:ln>
            <a:noFill/>
          </a:ln>
        </p:spPr>
        <p:txBody>
          <a:bodyPr anchorCtr="0" anchor="t" bIns="0" lIns="0" spcFirstLastPara="1" rIns="0" wrap="square" tIns="0">
            <a:noAutofit/>
          </a:bodyPr>
          <a:lstStyle/>
          <a:p>
            <a:pPr indent="-393700" lvl="0" marL="45720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Let’s find some errors in the codes</a:t>
            </a:r>
            <a:r>
              <a:rPr lang="tr-TR" sz="2600">
                <a:solidFill>
                  <a:srgbClr val="434343"/>
                </a:solidFill>
                <a:latin typeface="Montserrat Light"/>
                <a:ea typeface="Montserrat Light"/>
                <a:cs typeface="Montserrat Light"/>
                <a:sym typeface="Montserrat Light"/>
              </a:rPr>
              <a:t> :</a:t>
            </a:r>
            <a:endParaRPr sz="2600">
              <a:solidFill>
                <a:srgbClr val="434343"/>
              </a:solidFill>
              <a:latin typeface="Montserrat Light"/>
              <a:ea typeface="Montserrat Light"/>
              <a:cs typeface="Montserrat Light"/>
              <a:sym typeface="Montserrat Light"/>
            </a:endParaRPr>
          </a:p>
        </p:txBody>
      </p:sp>
      <p:sp>
        <p:nvSpPr>
          <p:cNvPr id="447" name="Google Shape;447;p22">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53" name="Google Shape;453;p2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endParaRPr sz="3600">
              <a:solidFill>
                <a:srgbClr val="741B47"/>
              </a:solidFill>
              <a:latin typeface="Raleway Medium"/>
              <a:ea typeface="Raleway Medium"/>
              <a:cs typeface="Raleway Medium"/>
              <a:sym typeface="Raleway Medium"/>
            </a:endParaRPr>
          </a:p>
        </p:txBody>
      </p:sp>
      <p:pic>
        <p:nvPicPr>
          <p:cNvPr id="454" name="Google Shape;454;p23"/>
          <p:cNvPicPr preferRelativeResize="0"/>
          <p:nvPr/>
        </p:nvPicPr>
        <p:blipFill>
          <a:blip r:embed="rId3">
            <a:alphaModFix/>
          </a:blip>
          <a:stretch>
            <a:fillRect/>
          </a:stretch>
        </p:blipFill>
        <p:spPr>
          <a:xfrm>
            <a:off x="152400" y="1333600"/>
            <a:ext cx="8436751" cy="1483450"/>
          </a:xfrm>
          <a:prstGeom prst="rect">
            <a:avLst/>
          </a:prstGeom>
          <a:noFill/>
          <a:ln cap="flat" cmpd="sng" w="9525">
            <a:solidFill>
              <a:srgbClr val="1C4587"/>
            </a:solidFill>
            <a:prstDash val="solid"/>
            <a:round/>
            <a:headEnd len="sm" w="sm" type="none"/>
            <a:tailEnd len="sm" w="sm" type="none"/>
          </a:ln>
        </p:spPr>
      </p:pic>
      <p:sp>
        <p:nvSpPr>
          <p:cNvPr id="455" name="Google Shape;455;p23"/>
          <p:cNvSpPr txBox="1"/>
          <p:nvPr/>
        </p:nvSpPr>
        <p:spPr>
          <a:xfrm>
            <a:off x="372425" y="647800"/>
            <a:ext cx="8783100" cy="626400"/>
          </a:xfrm>
          <a:prstGeom prst="rect">
            <a:avLst/>
          </a:prstGeom>
          <a:noFill/>
          <a:ln>
            <a:noFill/>
          </a:ln>
        </p:spPr>
        <p:txBody>
          <a:bodyPr anchorCtr="0" anchor="t" bIns="0" lIns="0" spcFirstLastPara="1" rIns="0" wrap="square" tIns="0">
            <a:noAutofit/>
          </a:bodyPr>
          <a:lstStyle/>
          <a:p>
            <a:pPr indent="-393700" lvl="0" marL="45720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There is a typo (missing colon) :</a:t>
            </a:r>
            <a:endParaRPr sz="2600">
              <a:solidFill>
                <a:srgbClr val="434343"/>
              </a:solidFill>
              <a:latin typeface="Montserrat Light"/>
              <a:ea typeface="Montserrat Light"/>
              <a:cs typeface="Montserrat Light"/>
              <a:sym typeface="Montserrat Light"/>
            </a:endParaRPr>
          </a:p>
        </p:txBody>
      </p:sp>
      <p:sp>
        <p:nvSpPr>
          <p:cNvPr id="456" name="Google Shape;456;p23">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3475600" y="1601688"/>
            <a:ext cx="2885100" cy="698400"/>
          </a:xfrm>
          <a:prstGeom prst="wedgeRectCallout">
            <a:avLst>
              <a:gd fmla="val -124772" name="adj1"/>
              <a:gd fmla="val 18426"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a colon </a:t>
            </a:r>
            <a:r>
              <a:rPr b="1" lang="tr-TR" sz="1800">
                <a:solidFill>
                  <a:srgbClr val="0B5394"/>
                </a:solidFill>
                <a:highlight>
                  <a:srgbClr val="EFEFEF"/>
                </a:highlight>
                <a:latin typeface="Consolas"/>
                <a:ea typeface="Consolas"/>
                <a:cs typeface="Consolas"/>
                <a:sym typeface="Consolas"/>
              </a:rPr>
              <a:t>:</a:t>
            </a:r>
            <a:r>
              <a:rPr lang="tr-TR">
                <a:solidFill>
                  <a:srgbClr val="0B5394"/>
                </a:solidFill>
                <a:latin typeface="Montserrat"/>
                <a:ea typeface="Montserrat"/>
                <a:cs typeface="Montserrat"/>
                <a:sym typeface="Montserrat"/>
              </a:rPr>
              <a:t> should be put here</a:t>
            </a:r>
            <a:endParaRPr i="0" u="none" cap="none" strike="noStrike">
              <a:highlight>
                <a:srgbClr val="9FC5E8"/>
              </a:highlight>
              <a:latin typeface="Consolas"/>
              <a:ea typeface="Consolas"/>
              <a:cs typeface="Consolas"/>
              <a:sym typeface="Consolas"/>
            </a:endParaRPr>
          </a:p>
        </p:txBody>
      </p:sp>
      <p:pic>
        <p:nvPicPr>
          <p:cNvPr id="458" name="Google Shape;458;p23"/>
          <p:cNvPicPr preferRelativeResize="0"/>
          <p:nvPr/>
        </p:nvPicPr>
        <p:blipFill>
          <a:blip r:embed="rId5">
            <a:alphaModFix/>
          </a:blip>
          <a:stretch>
            <a:fillRect/>
          </a:stretch>
        </p:blipFill>
        <p:spPr>
          <a:xfrm>
            <a:off x="152400" y="3001387"/>
            <a:ext cx="8436752" cy="1989713"/>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4" name="Google Shape;464;p2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endParaRPr sz="3600">
              <a:solidFill>
                <a:srgbClr val="741B47"/>
              </a:solidFill>
              <a:latin typeface="Raleway Medium"/>
              <a:ea typeface="Raleway Medium"/>
              <a:cs typeface="Raleway Medium"/>
              <a:sym typeface="Raleway Medium"/>
            </a:endParaRPr>
          </a:p>
        </p:txBody>
      </p:sp>
      <p:sp>
        <p:nvSpPr>
          <p:cNvPr id="465" name="Google Shape;465;p24"/>
          <p:cNvSpPr txBox="1"/>
          <p:nvPr/>
        </p:nvSpPr>
        <p:spPr>
          <a:xfrm>
            <a:off x="67625" y="647800"/>
            <a:ext cx="8783100" cy="626400"/>
          </a:xfrm>
          <a:prstGeom prst="rect">
            <a:avLst/>
          </a:prstGeom>
          <a:noFill/>
          <a:ln>
            <a:noFill/>
          </a:ln>
        </p:spPr>
        <p:txBody>
          <a:bodyPr anchorCtr="0" anchor="t" bIns="0" lIns="0" spcFirstLastPara="1" rIns="0" wrap="square" tIns="0">
            <a:noAutofit/>
          </a:bodyPr>
          <a:lstStyle/>
          <a:p>
            <a:pPr indent="-393700" lvl="0" marL="45720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Let’s find some errors in the codes :</a:t>
            </a:r>
            <a:endParaRPr sz="2600">
              <a:solidFill>
                <a:srgbClr val="434343"/>
              </a:solidFill>
              <a:latin typeface="Montserrat Light"/>
              <a:ea typeface="Montserrat Light"/>
              <a:cs typeface="Montserrat Light"/>
              <a:sym typeface="Montserrat Light"/>
            </a:endParaRPr>
          </a:p>
        </p:txBody>
      </p:sp>
      <p:sp>
        <p:nvSpPr>
          <p:cNvPr id="466" name="Google Shape;466;p24">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24"/>
          <p:cNvPicPr preferRelativeResize="0"/>
          <p:nvPr/>
        </p:nvPicPr>
        <p:blipFill>
          <a:blip r:embed="rId4">
            <a:alphaModFix/>
          </a:blip>
          <a:stretch>
            <a:fillRect/>
          </a:stretch>
        </p:blipFill>
        <p:spPr>
          <a:xfrm>
            <a:off x="152400" y="1426600"/>
            <a:ext cx="8839200" cy="1562054"/>
          </a:xfrm>
          <a:prstGeom prst="rect">
            <a:avLst/>
          </a:prstGeom>
          <a:noFill/>
          <a:ln cap="flat" cmpd="sng" w="9525">
            <a:solidFill>
              <a:srgbClr val="1C4587"/>
            </a:solidFill>
            <a:prstDash val="solid"/>
            <a:round/>
            <a:headEnd len="sm" w="sm" type="none"/>
            <a:tailEnd len="sm" w="sm" type="none"/>
          </a:ln>
        </p:spPr>
      </p:pic>
      <p:sp>
        <p:nvSpPr>
          <p:cNvPr id="468" name="Google Shape;468;p24"/>
          <p:cNvSpPr txBox="1"/>
          <p:nvPr/>
        </p:nvSpPr>
        <p:spPr>
          <a:xfrm>
            <a:off x="4492000" y="2833850"/>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error?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74" name="Google Shape;474;p2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endParaRPr sz="3600">
              <a:solidFill>
                <a:srgbClr val="741B47"/>
              </a:solidFill>
              <a:latin typeface="Raleway Medium"/>
              <a:ea typeface="Raleway Medium"/>
              <a:cs typeface="Raleway Medium"/>
              <a:sym typeface="Raleway Medium"/>
            </a:endParaRPr>
          </a:p>
        </p:txBody>
      </p:sp>
      <p:sp>
        <p:nvSpPr>
          <p:cNvPr id="475" name="Google Shape;475;p2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25"/>
          <p:cNvPicPr preferRelativeResize="0"/>
          <p:nvPr/>
        </p:nvPicPr>
        <p:blipFill>
          <a:blip r:embed="rId4">
            <a:alphaModFix/>
          </a:blip>
          <a:stretch>
            <a:fillRect/>
          </a:stretch>
        </p:blipFill>
        <p:spPr>
          <a:xfrm>
            <a:off x="152400" y="1274200"/>
            <a:ext cx="8839200" cy="1562054"/>
          </a:xfrm>
          <a:prstGeom prst="rect">
            <a:avLst/>
          </a:prstGeom>
          <a:noFill/>
          <a:ln cap="flat" cmpd="sng" w="9525">
            <a:solidFill>
              <a:srgbClr val="1C4587"/>
            </a:solidFill>
            <a:prstDash val="solid"/>
            <a:round/>
            <a:headEnd len="sm" w="sm" type="none"/>
            <a:tailEnd len="sm" w="sm" type="none"/>
          </a:ln>
        </p:spPr>
      </p:pic>
      <p:sp>
        <p:nvSpPr>
          <p:cNvPr id="477" name="Google Shape;477;p25"/>
          <p:cNvSpPr txBox="1"/>
          <p:nvPr/>
        </p:nvSpPr>
        <p:spPr>
          <a:xfrm>
            <a:off x="372425" y="647800"/>
            <a:ext cx="8783100" cy="626400"/>
          </a:xfrm>
          <a:prstGeom prst="rect">
            <a:avLst/>
          </a:prstGeom>
          <a:noFill/>
          <a:ln>
            <a:noFill/>
          </a:ln>
        </p:spPr>
        <p:txBody>
          <a:bodyPr anchorCtr="0" anchor="t" bIns="0" lIns="0" spcFirstLastPara="1" rIns="0" wrap="square" tIns="0">
            <a:noAutofit/>
          </a:bodyPr>
          <a:lstStyle/>
          <a:p>
            <a:pPr indent="-393700" lvl="0" marL="45720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Remember, Python is a case-sensitive language :</a:t>
            </a:r>
            <a:endParaRPr sz="2600">
              <a:solidFill>
                <a:srgbClr val="434343"/>
              </a:solidFill>
              <a:latin typeface="Montserrat Light"/>
              <a:ea typeface="Montserrat Light"/>
              <a:cs typeface="Montserrat Light"/>
              <a:sym typeface="Montserrat Light"/>
            </a:endParaRPr>
          </a:p>
        </p:txBody>
      </p:sp>
      <p:pic>
        <p:nvPicPr>
          <p:cNvPr id="478" name="Google Shape;478;p25"/>
          <p:cNvPicPr preferRelativeResize="0"/>
          <p:nvPr/>
        </p:nvPicPr>
        <p:blipFill>
          <a:blip r:embed="rId5">
            <a:alphaModFix/>
          </a:blip>
          <a:stretch>
            <a:fillRect/>
          </a:stretch>
        </p:blipFill>
        <p:spPr>
          <a:xfrm>
            <a:off x="152400" y="2953182"/>
            <a:ext cx="8839200" cy="1994142"/>
          </a:xfrm>
          <a:prstGeom prst="rect">
            <a:avLst/>
          </a:prstGeom>
          <a:noFill/>
          <a:ln>
            <a:noFill/>
          </a:ln>
        </p:spPr>
      </p:pic>
      <p:sp>
        <p:nvSpPr>
          <p:cNvPr id="479" name="Google Shape;479;p25"/>
          <p:cNvSpPr/>
          <p:nvPr/>
        </p:nvSpPr>
        <p:spPr>
          <a:xfrm>
            <a:off x="3535525" y="1441900"/>
            <a:ext cx="1877700" cy="698400"/>
          </a:xfrm>
          <a:prstGeom prst="wedgeRectCallout">
            <a:avLst>
              <a:gd fmla="val -187228" name="adj1"/>
              <a:gd fmla="val -49102"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case of </a:t>
            </a:r>
            <a:r>
              <a:rPr lang="tr-TR" sz="1600">
                <a:solidFill>
                  <a:srgbClr val="0B5394"/>
                </a:solidFill>
                <a:highlight>
                  <a:srgbClr val="EFEFEF"/>
                </a:highlight>
                <a:latin typeface="Consolas"/>
                <a:ea typeface="Consolas"/>
                <a:cs typeface="Consolas"/>
                <a:sym typeface="Consolas"/>
              </a:rPr>
              <a:t>"</a:t>
            </a:r>
            <a:r>
              <a:rPr lang="tr-TR" sz="1600">
                <a:solidFill>
                  <a:srgbClr val="0B5394"/>
                </a:solidFill>
                <a:highlight>
                  <a:srgbClr val="EFEFEF"/>
                </a:highlight>
                <a:latin typeface="Consolas"/>
                <a:ea typeface="Consolas"/>
                <a:cs typeface="Consolas"/>
                <a:sym typeface="Consolas"/>
              </a:rPr>
              <a:t>x</a:t>
            </a:r>
            <a:r>
              <a:rPr lang="tr-TR" sz="1600">
                <a:solidFill>
                  <a:srgbClr val="0B5394"/>
                </a:solidFill>
                <a:highlight>
                  <a:srgbClr val="EFEFEF"/>
                </a:highlight>
                <a:latin typeface="Consolas"/>
                <a:ea typeface="Consolas"/>
                <a:cs typeface="Consolas"/>
                <a:sym typeface="Consolas"/>
              </a:rPr>
              <a:t>"</a:t>
            </a:r>
            <a:r>
              <a:rPr lang="tr-TR">
                <a:solidFill>
                  <a:srgbClr val="0B5394"/>
                </a:solidFill>
                <a:latin typeface="Montserrat"/>
                <a:ea typeface="Montserrat"/>
                <a:cs typeface="Montserrat"/>
                <a:sym typeface="Montserrat"/>
              </a:rPr>
              <a:t> should be the same</a:t>
            </a:r>
            <a:endParaRPr i="0" u="none" cap="none" strike="noStrike">
              <a:highlight>
                <a:srgbClr val="9FC5E8"/>
              </a:highlight>
              <a:latin typeface="Consolas"/>
              <a:ea typeface="Consolas"/>
              <a:cs typeface="Consolas"/>
              <a:sym typeface="Consolas"/>
            </a:endParaRPr>
          </a:p>
        </p:txBody>
      </p:sp>
      <p:sp>
        <p:nvSpPr>
          <p:cNvPr id="480" name="Google Shape;480;p25"/>
          <p:cNvSpPr/>
          <p:nvPr/>
        </p:nvSpPr>
        <p:spPr>
          <a:xfrm>
            <a:off x="3535525" y="1441900"/>
            <a:ext cx="1877700" cy="698400"/>
          </a:xfrm>
          <a:prstGeom prst="wedgeRectCallout">
            <a:avLst>
              <a:gd fmla="val -117551" name="adj1"/>
              <a:gd fmla="val 69591"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case of </a:t>
            </a:r>
            <a:r>
              <a:rPr lang="tr-TR" sz="1600">
                <a:solidFill>
                  <a:srgbClr val="0B5394"/>
                </a:solidFill>
                <a:highlight>
                  <a:srgbClr val="EFEFEF"/>
                </a:highlight>
                <a:latin typeface="Consolas"/>
                <a:ea typeface="Consolas"/>
                <a:cs typeface="Consolas"/>
                <a:sym typeface="Consolas"/>
              </a:rPr>
              <a:t>"x"</a:t>
            </a:r>
            <a:r>
              <a:rPr lang="tr-TR">
                <a:solidFill>
                  <a:srgbClr val="0B5394"/>
                </a:solidFill>
                <a:latin typeface="Montserrat"/>
                <a:ea typeface="Montserrat"/>
                <a:cs typeface="Montserrat"/>
                <a:sym typeface="Montserrat"/>
              </a:rPr>
              <a:t> should be the same</a:t>
            </a:r>
            <a:endParaRPr i="0" u="none" cap="none" strike="noStrike">
              <a:highlight>
                <a:srgbClr val="9FC5E8"/>
              </a:highlight>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26"/>
          <p:cNvGrpSpPr/>
          <p:nvPr/>
        </p:nvGrpSpPr>
        <p:grpSpPr>
          <a:xfrm>
            <a:off x="5122427" y="470551"/>
            <a:ext cx="3841143" cy="3893303"/>
            <a:chOff x="5122427" y="668001"/>
            <a:chExt cx="3841143" cy="3893303"/>
          </a:xfrm>
        </p:grpSpPr>
        <p:grpSp>
          <p:nvGrpSpPr>
            <p:cNvPr id="486" name="Google Shape;486;p26"/>
            <p:cNvGrpSpPr/>
            <p:nvPr/>
          </p:nvGrpSpPr>
          <p:grpSpPr>
            <a:xfrm>
              <a:off x="5144045" y="893590"/>
              <a:ext cx="2833667" cy="2964311"/>
              <a:chOff x="3860721" y="1330073"/>
              <a:chExt cx="3544299" cy="3707706"/>
            </a:xfrm>
          </p:grpSpPr>
          <p:sp>
            <p:nvSpPr>
              <p:cNvPr id="487" name="Google Shape;487;p26"/>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26"/>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26"/>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26"/>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26"/>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26"/>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26"/>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26"/>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26"/>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26"/>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26"/>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26"/>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26"/>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26"/>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26"/>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26"/>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26"/>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26"/>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26"/>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26"/>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26"/>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26"/>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26"/>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26"/>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26"/>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26"/>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26"/>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26"/>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26"/>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26"/>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26"/>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26"/>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26"/>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26"/>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26"/>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26"/>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26"/>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26"/>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26"/>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26"/>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26"/>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26"/>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26"/>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26"/>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26"/>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26"/>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26"/>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26"/>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26"/>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26"/>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26"/>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26"/>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26"/>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26"/>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26"/>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26"/>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26"/>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26"/>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26"/>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26"/>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26"/>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26"/>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26"/>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26"/>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26"/>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26"/>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26"/>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26"/>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26"/>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26"/>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26"/>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26"/>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26"/>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26"/>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26"/>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26"/>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26"/>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26"/>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26"/>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26"/>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26"/>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26"/>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26"/>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26"/>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26"/>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26"/>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26"/>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26"/>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26"/>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26"/>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26"/>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26"/>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26"/>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26"/>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26"/>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26"/>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26"/>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26"/>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26"/>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26"/>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26"/>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26"/>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26"/>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26"/>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26"/>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26"/>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26"/>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94" name="Google Shape;594;p26"/>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26"/>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26"/>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26"/>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26"/>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26"/>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26"/>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26"/>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26"/>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26"/>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26"/>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26"/>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26"/>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26"/>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26"/>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26"/>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26"/>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26"/>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26"/>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26"/>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26"/>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26"/>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26"/>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26"/>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26"/>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26"/>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26"/>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26"/>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26"/>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26"/>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26"/>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25" name="Google Shape;625;p26"/>
            <p:cNvGrpSpPr/>
            <p:nvPr/>
          </p:nvGrpSpPr>
          <p:grpSpPr>
            <a:xfrm flipH="1">
              <a:off x="5678143" y="1227582"/>
              <a:ext cx="345795" cy="1043508"/>
              <a:chOff x="5678143" y="1151382"/>
              <a:chExt cx="345795" cy="1043508"/>
            </a:xfrm>
          </p:grpSpPr>
          <p:sp>
            <p:nvSpPr>
              <p:cNvPr id="626" name="Google Shape;626;p26"/>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26"/>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26"/>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26"/>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26"/>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26"/>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26"/>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26"/>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26"/>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26"/>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26"/>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26"/>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26"/>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26"/>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26"/>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26"/>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26"/>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43" name="Google Shape;643;p26"/>
            <p:cNvGrpSpPr/>
            <p:nvPr/>
          </p:nvGrpSpPr>
          <p:grpSpPr>
            <a:xfrm>
              <a:off x="5122427" y="3292365"/>
              <a:ext cx="823270" cy="1268939"/>
              <a:chOff x="5490177" y="3555452"/>
              <a:chExt cx="823270" cy="1268939"/>
            </a:xfrm>
          </p:grpSpPr>
          <p:sp>
            <p:nvSpPr>
              <p:cNvPr id="644" name="Google Shape;644;p26"/>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26"/>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26"/>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26"/>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26"/>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26"/>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26"/>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26"/>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26"/>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26"/>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26"/>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26"/>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26"/>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26"/>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26"/>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26"/>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26"/>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26"/>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26"/>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26"/>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26"/>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26"/>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26"/>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26"/>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26"/>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26"/>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26"/>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26"/>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26"/>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26"/>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26"/>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75" name="Google Shape;675;p26"/>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26"/>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26"/>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26"/>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26"/>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26"/>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26"/>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26"/>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26"/>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26"/>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26"/>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26"/>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26"/>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26"/>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26"/>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26"/>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26"/>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26"/>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26"/>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26"/>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26"/>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26"/>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26"/>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26"/>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26"/>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26"/>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26"/>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26"/>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26"/>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26"/>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26"/>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26"/>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26"/>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26"/>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26"/>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26"/>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11" name="Google Shape;711;p26"/>
            <p:cNvGrpSpPr/>
            <p:nvPr/>
          </p:nvGrpSpPr>
          <p:grpSpPr>
            <a:xfrm>
              <a:off x="6544660" y="927098"/>
              <a:ext cx="264549" cy="200503"/>
              <a:chOff x="6621095" y="1452181"/>
              <a:chExt cx="330893" cy="250785"/>
            </a:xfrm>
          </p:grpSpPr>
          <p:sp>
            <p:nvSpPr>
              <p:cNvPr id="712" name="Google Shape;712;p2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2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2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2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2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17" name="Google Shape;717;p26"/>
            <p:cNvGrpSpPr/>
            <p:nvPr/>
          </p:nvGrpSpPr>
          <p:grpSpPr>
            <a:xfrm>
              <a:off x="7210339" y="1314222"/>
              <a:ext cx="264549" cy="200503"/>
              <a:chOff x="6621095" y="1452181"/>
              <a:chExt cx="330893" cy="250785"/>
            </a:xfrm>
          </p:grpSpPr>
          <p:sp>
            <p:nvSpPr>
              <p:cNvPr id="718" name="Google Shape;718;p2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2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2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2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2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3" name="Google Shape;723;p26"/>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26"/>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25" name="Google Shape;725;p26"/>
            <p:cNvGrpSpPr/>
            <p:nvPr/>
          </p:nvGrpSpPr>
          <p:grpSpPr>
            <a:xfrm flipH="1">
              <a:off x="8183210" y="2407472"/>
              <a:ext cx="780359" cy="1195999"/>
              <a:chOff x="3975528" y="3303922"/>
              <a:chExt cx="780359" cy="1195999"/>
            </a:xfrm>
          </p:grpSpPr>
          <p:sp>
            <p:nvSpPr>
              <p:cNvPr id="726" name="Google Shape;726;p26"/>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26"/>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26"/>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26"/>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26"/>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26"/>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26"/>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26"/>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26"/>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26"/>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26"/>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26"/>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26"/>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26"/>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26"/>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26"/>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26"/>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26"/>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26"/>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26"/>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26"/>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26"/>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26"/>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26"/>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26"/>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26"/>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52" name="Google Shape;752;p26"/>
              <p:cNvGrpSpPr/>
              <p:nvPr/>
            </p:nvGrpSpPr>
            <p:grpSpPr>
              <a:xfrm flipH="1">
                <a:off x="4321790" y="3621402"/>
                <a:ext cx="239004" cy="181217"/>
                <a:chOff x="6621095" y="1452181"/>
                <a:chExt cx="330893" cy="250785"/>
              </a:xfrm>
            </p:grpSpPr>
            <p:sp>
              <p:nvSpPr>
                <p:cNvPr id="753" name="Google Shape;753;p2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2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2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2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2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58" name="Google Shape;758;p26"/>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26"/>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60" name="Google Shape;760;p26"/>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Exceptions</a:t>
            </a:r>
            <a:endParaRPr>
              <a:solidFill>
                <a:srgbClr val="741B47"/>
              </a:solidFill>
              <a:latin typeface="Raleway Medium"/>
              <a:ea typeface="Raleway Medium"/>
              <a:cs typeface="Raleway Medium"/>
              <a:sym typeface="Raleway Medium"/>
            </a:endParaRPr>
          </a:p>
        </p:txBody>
      </p:sp>
      <p:pic>
        <p:nvPicPr>
          <p:cNvPr id="761" name="Google Shape;761;p26"/>
          <p:cNvPicPr preferRelativeResize="0"/>
          <p:nvPr/>
        </p:nvPicPr>
        <p:blipFill rotWithShape="1">
          <a:blip r:embed="rId3">
            <a:alphaModFix/>
          </a:blip>
          <a:srcRect b="0" l="0" r="0" t="0"/>
          <a:stretch/>
        </p:blipFill>
        <p:spPr>
          <a:xfrm>
            <a:off x="2098575" y="1175400"/>
            <a:ext cx="1008300" cy="999125"/>
          </a:xfrm>
          <a:prstGeom prst="rect">
            <a:avLst/>
          </a:prstGeom>
          <a:noFill/>
          <a:ln>
            <a:noFill/>
          </a:ln>
          <a:effectLst>
            <a:outerShdw blurRad="57150" rotWithShape="0" algn="bl" dir="5400000" dist="19050">
              <a:srgbClr val="000000">
                <a:alpha val="4784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33" name="Google Shape;333;p9"/>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334" name="Google Shape;334;p9"/>
          <p:cNvSpPr txBox="1"/>
          <p:nvPr>
            <p:ph idx="4294967295" type="subTitle"/>
          </p:nvPr>
        </p:nvSpPr>
        <p:spPr>
          <a:xfrm>
            <a:off x="336600" y="1344875"/>
            <a:ext cx="8470800" cy="2092500"/>
          </a:xfrm>
          <a:prstGeom prst="rect">
            <a:avLst/>
          </a:prstGeom>
          <a:noFill/>
          <a:ln>
            <a:noFill/>
          </a:ln>
        </p:spPr>
        <p:txBody>
          <a:bodyPr anchorCtr="0" anchor="t" bIns="0" lIns="0" spcFirstLastPara="1" rIns="0" wrap="square" tIns="0">
            <a:noAutofit/>
          </a:bodyPr>
          <a:lstStyle/>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Introducti</a:t>
            </a:r>
            <a:r>
              <a:rPr lang="tr-TR" sz="3100">
                <a:solidFill>
                  <a:srgbClr val="0B5394"/>
                </a:solidFill>
                <a:latin typeface="Raleway"/>
                <a:ea typeface="Raleway"/>
                <a:cs typeface="Raleway"/>
                <a:sym typeface="Raleway"/>
              </a:rPr>
              <a:t>o</a:t>
            </a:r>
            <a:r>
              <a:rPr lang="tr-TR" sz="3100">
                <a:solidFill>
                  <a:srgbClr val="0B5394"/>
                </a:solidFill>
                <a:latin typeface="Raleway"/>
                <a:ea typeface="Raleway"/>
                <a:cs typeface="Raleway"/>
                <a:sym typeface="Raleway"/>
              </a:rPr>
              <a:t>n to Errors</a:t>
            </a:r>
            <a:endParaRPr sz="3100">
              <a:solidFill>
                <a:srgbClr val="0B5394"/>
              </a:solidFill>
              <a:latin typeface="Raleway"/>
              <a:ea typeface="Raleway"/>
              <a:cs typeface="Raleway"/>
              <a:sym typeface="Raleway"/>
            </a:endParaRPr>
          </a:p>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Syntax Errors</a:t>
            </a:r>
            <a:endParaRPr sz="3100">
              <a:solidFill>
                <a:srgbClr val="0B5394"/>
              </a:solidFill>
              <a:latin typeface="Raleway"/>
              <a:ea typeface="Raleway"/>
              <a:cs typeface="Raleway"/>
              <a:sym typeface="Raleway"/>
            </a:endParaRPr>
          </a:p>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Common Errors</a:t>
            </a:r>
            <a:endParaRPr sz="3100">
              <a:solidFill>
                <a:srgbClr val="0B5394"/>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2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67" name="Google Shape;767;p27"/>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768" name="Google Shape;768;p27"/>
          <p:cNvSpPr txBox="1"/>
          <p:nvPr>
            <p:ph idx="4294967295" type="subTitle"/>
          </p:nvPr>
        </p:nvSpPr>
        <p:spPr>
          <a:xfrm>
            <a:off x="336600" y="1344875"/>
            <a:ext cx="8470800" cy="2092500"/>
          </a:xfrm>
          <a:prstGeom prst="rect">
            <a:avLst/>
          </a:prstGeom>
          <a:noFill/>
          <a:ln>
            <a:noFill/>
          </a:ln>
        </p:spPr>
        <p:txBody>
          <a:bodyPr anchorCtr="0" anchor="t" bIns="0" lIns="0" spcFirstLastPara="1" rIns="0" wrap="square" tIns="0">
            <a:noAutofit/>
          </a:bodyPr>
          <a:lstStyle/>
          <a:p>
            <a:pPr indent="-482600" lvl="0" marL="457200" marR="0" rtl="0" algn="l">
              <a:lnSpc>
                <a:spcPct val="110000"/>
              </a:lnSpc>
              <a:spcBef>
                <a:spcPts val="600"/>
              </a:spcBef>
              <a:spcAft>
                <a:spcPts val="0"/>
              </a:spcAft>
              <a:buClr>
                <a:srgbClr val="741B47"/>
              </a:buClr>
              <a:buSzPts val="4000"/>
              <a:buFont typeface="Raleway"/>
              <a:buChar char="▶"/>
            </a:pPr>
            <a:r>
              <a:rPr lang="tr-TR" sz="4000">
                <a:solidFill>
                  <a:srgbClr val="0B5394"/>
                </a:solidFill>
                <a:latin typeface="Raleway"/>
                <a:ea typeface="Raleway"/>
                <a:cs typeface="Raleway"/>
                <a:sym typeface="Raleway"/>
              </a:rPr>
              <a:t>Introduction</a:t>
            </a:r>
            <a:endParaRPr sz="4000">
              <a:solidFill>
                <a:srgbClr val="0B5394"/>
              </a:solidFill>
              <a:latin typeface="Raleway"/>
              <a:ea typeface="Raleway"/>
              <a:cs typeface="Raleway"/>
              <a:sym typeface="Raleway"/>
            </a:endParaRPr>
          </a:p>
          <a:p>
            <a:pPr indent="-482600" lvl="0" marL="457200" marR="0" rtl="0" algn="l">
              <a:lnSpc>
                <a:spcPct val="110000"/>
              </a:lnSpc>
              <a:spcBef>
                <a:spcPts val="600"/>
              </a:spcBef>
              <a:spcAft>
                <a:spcPts val="0"/>
              </a:spcAft>
              <a:buClr>
                <a:srgbClr val="741B47"/>
              </a:buClr>
              <a:buSzPts val="4000"/>
              <a:buFont typeface="Raleway"/>
              <a:buChar char="▶"/>
            </a:pPr>
            <a:r>
              <a:rPr lang="tr-TR" sz="4000">
                <a:solidFill>
                  <a:srgbClr val="0B5394"/>
                </a:solidFill>
                <a:latin typeface="Raleway"/>
                <a:ea typeface="Raleway"/>
                <a:cs typeface="Raleway"/>
                <a:sym typeface="Raleway"/>
              </a:rPr>
              <a:t>Common Exceptions</a:t>
            </a:r>
            <a:endParaRPr sz="4000">
              <a:solidFill>
                <a:srgbClr val="0B5394"/>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8"/>
          <p:cNvSpPr txBox="1"/>
          <p:nvPr>
            <p:ph type="ctrTitle"/>
          </p:nvPr>
        </p:nvSpPr>
        <p:spPr>
          <a:xfrm>
            <a:off x="1064050" y="2284200"/>
            <a:ext cx="7408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3600">
              <a:solidFill>
                <a:srgbClr val="741B47"/>
              </a:solidFill>
              <a:latin typeface="Raleway Medium"/>
              <a:ea typeface="Raleway Medium"/>
              <a:cs typeface="Raleway Medium"/>
              <a:sym typeface="Raleway Medium"/>
            </a:endParaRPr>
          </a:p>
        </p:txBody>
      </p:sp>
      <p:sp>
        <p:nvSpPr>
          <p:cNvPr id="774" name="Google Shape;774;p2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BB49"/>
        </a:solidFill>
      </p:bgPr>
    </p:bg>
    <p:spTree>
      <p:nvGrpSpPr>
        <p:cNvPr id="778" name="Shape 778"/>
        <p:cNvGrpSpPr/>
        <p:nvPr/>
      </p:nvGrpSpPr>
      <p:grpSpPr>
        <a:xfrm>
          <a:off x="0" y="0"/>
          <a:ext cx="0" cy="0"/>
          <a:chOff x="0" y="0"/>
          <a:chExt cx="0" cy="0"/>
        </a:xfrm>
      </p:grpSpPr>
      <p:sp>
        <p:nvSpPr>
          <p:cNvPr id="779" name="Google Shape;779;p29"/>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txBox="1"/>
          <p:nvPr/>
        </p:nvSpPr>
        <p:spPr>
          <a:xfrm>
            <a:off x="500250" y="322150"/>
            <a:ext cx="8194500" cy="110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3600">
                <a:solidFill>
                  <a:srgbClr val="0A3534"/>
                </a:solidFill>
                <a:latin typeface="Proxima Nova Semibold"/>
                <a:ea typeface="Proxima Nova Semibold"/>
                <a:cs typeface="Proxima Nova Semibold"/>
                <a:sym typeface="Proxima Nova Semibold"/>
              </a:rPr>
              <a:t>What is the difference?</a:t>
            </a:r>
            <a:endParaRPr sz="3600">
              <a:solidFill>
                <a:srgbClr val="0A3534"/>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None/>
            </a:pPr>
            <a:r>
              <a:t/>
            </a:r>
            <a:endParaRPr sz="1800">
              <a:solidFill>
                <a:srgbClr val="0A3534"/>
              </a:solidFill>
              <a:latin typeface="Proxima Nova"/>
              <a:ea typeface="Proxima Nova"/>
              <a:cs typeface="Proxima Nova"/>
              <a:sym typeface="Proxima Nova"/>
            </a:endParaRPr>
          </a:p>
        </p:txBody>
      </p:sp>
      <p:pic>
        <p:nvPicPr>
          <p:cNvPr id="781" name="Google Shape;781;p29"/>
          <p:cNvPicPr preferRelativeResize="0"/>
          <p:nvPr/>
        </p:nvPicPr>
        <p:blipFill rotWithShape="1">
          <a:blip r:embed="rId3">
            <a:alphaModFix/>
          </a:blip>
          <a:srcRect b="0" l="0" r="0" t="0"/>
          <a:stretch/>
        </p:blipFill>
        <p:spPr>
          <a:xfrm>
            <a:off x="5302811" y="1555844"/>
            <a:ext cx="3350700" cy="3015610"/>
          </a:xfrm>
          <a:prstGeom prst="rect">
            <a:avLst/>
          </a:prstGeom>
          <a:noFill/>
          <a:ln>
            <a:noFill/>
          </a:ln>
        </p:spPr>
      </p:pic>
      <p:pic>
        <p:nvPicPr>
          <p:cNvPr id="782" name="Google Shape;782;p29"/>
          <p:cNvPicPr preferRelativeResize="0"/>
          <p:nvPr/>
        </p:nvPicPr>
        <p:blipFill>
          <a:blip r:embed="rId4">
            <a:alphaModFix/>
          </a:blip>
          <a:stretch>
            <a:fillRect/>
          </a:stretch>
        </p:blipFill>
        <p:spPr>
          <a:xfrm>
            <a:off x="500261" y="1555844"/>
            <a:ext cx="3350700" cy="3015610"/>
          </a:xfrm>
          <a:prstGeom prst="rect">
            <a:avLst/>
          </a:prstGeom>
          <a:noFill/>
          <a:ln>
            <a:noFill/>
          </a:ln>
        </p:spPr>
      </p:pic>
      <p:sp>
        <p:nvSpPr>
          <p:cNvPr id="783" name="Google Shape;783;p29"/>
          <p:cNvSpPr/>
          <p:nvPr/>
        </p:nvSpPr>
        <p:spPr>
          <a:xfrm>
            <a:off x="2922150" y="1581800"/>
            <a:ext cx="3350700" cy="2933100"/>
          </a:xfrm>
          <a:prstGeom prst="rect">
            <a:avLst/>
          </a:prstGeom>
          <a:solidFill>
            <a:srgbClr val="FFFFFF"/>
          </a:solidFill>
          <a:ln cap="flat" cmpd="sng" w="38100">
            <a:solidFill>
              <a:srgbClr val="0A35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txBox="1"/>
          <p:nvPr/>
        </p:nvSpPr>
        <p:spPr>
          <a:xfrm>
            <a:off x="3148550" y="2099900"/>
            <a:ext cx="2891100" cy="14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tr-TR" sz="2100">
                <a:solidFill>
                  <a:srgbClr val="0A3534"/>
                </a:solidFill>
                <a:latin typeface="Proxima Nova Semibold"/>
                <a:ea typeface="Proxima Nova Semibold"/>
                <a:cs typeface="Proxima Nova Semibold"/>
                <a:sym typeface="Proxima Nova Semibold"/>
              </a:rPr>
              <a:t>What is the difference between these two types of errors?</a:t>
            </a:r>
            <a:endParaRPr sz="2100">
              <a:solidFill>
                <a:srgbClr val="0A3534"/>
              </a:solidFill>
              <a:latin typeface="Proxima Nova Semibold"/>
              <a:ea typeface="Proxima Nova Semibold"/>
              <a:cs typeface="Proxima Nova Semibold"/>
              <a:sym typeface="Proxima Nova Semibold"/>
            </a:endParaRPr>
          </a:p>
        </p:txBody>
      </p:sp>
      <p:sp>
        <p:nvSpPr>
          <p:cNvPr id="785" name="Google Shape;785;p29"/>
          <p:cNvSpPr txBox="1"/>
          <p:nvPr/>
        </p:nvSpPr>
        <p:spPr>
          <a:xfrm>
            <a:off x="680900" y="2099900"/>
            <a:ext cx="1959000" cy="19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900">
                <a:solidFill>
                  <a:srgbClr val="0A3534"/>
                </a:solidFill>
                <a:highlight>
                  <a:srgbClr val="FFD966"/>
                </a:highlight>
                <a:latin typeface="Consolas"/>
                <a:ea typeface="Consolas"/>
                <a:cs typeface="Consolas"/>
                <a:sym typeface="Consolas"/>
              </a:rPr>
              <a:t>Syntax Errors</a:t>
            </a:r>
            <a:endParaRPr b="1" sz="1900">
              <a:solidFill>
                <a:srgbClr val="0A3534"/>
              </a:solidFill>
              <a:highlight>
                <a:srgbClr val="FFD966"/>
              </a:highlight>
              <a:latin typeface="Consolas"/>
              <a:ea typeface="Consolas"/>
              <a:cs typeface="Consolas"/>
              <a:sym typeface="Consolas"/>
            </a:endParaRPr>
          </a:p>
        </p:txBody>
      </p:sp>
      <p:sp>
        <p:nvSpPr>
          <p:cNvPr id="786" name="Google Shape;786;p29"/>
          <p:cNvSpPr txBox="1"/>
          <p:nvPr/>
        </p:nvSpPr>
        <p:spPr>
          <a:xfrm>
            <a:off x="6548300" y="2099900"/>
            <a:ext cx="1959000" cy="19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500">
                <a:solidFill>
                  <a:srgbClr val="FFFFFF"/>
                </a:solidFill>
                <a:highlight>
                  <a:srgbClr val="6FA8DC"/>
                </a:highlight>
                <a:latin typeface="Consolas"/>
                <a:ea typeface="Consolas"/>
                <a:cs typeface="Consolas"/>
                <a:sym typeface="Consolas"/>
              </a:rPr>
              <a:t>Exception Errors</a:t>
            </a:r>
            <a:endParaRPr b="1" sz="1500">
              <a:solidFill>
                <a:srgbClr val="FFFFFF"/>
              </a:solidFill>
              <a:highlight>
                <a:srgbClr val="6FA8DC"/>
              </a:highlight>
              <a:latin typeface="Consolas"/>
              <a:ea typeface="Consolas"/>
              <a:cs typeface="Consolas"/>
              <a:sym typeface="Consolas"/>
            </a:endParaRPr>
          </a:p>
        </p:txBody>
      </p:sp>
      <p:sp>
        <p:nvSpPr>
          <p:cNvPr id="787" name="Google Shape;787;p2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93" name="Google Shape;793;p3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graphicFrame>
        <p:nvGraphicFramePr>
          <p:cNvPr id="794" name="Google Shape;794;p30"/>
          <p:cNvGraphicFramePr/>
          <p:nvPr/>
        </p:nvGraphicFramePr>
        <p:xfrm>
          <a:off x="286850" y="1863538"/>
          <a:ext cx="3000000" cy="3000000"/>
        </p:xfrm>
        <a:graphic>
          <a:graphicData uri="http://schemas.openxmlformats.org/drawingml/2006/table">
            <a:tbl>
              <a:tblPr>
                <a:solidFill>
                  <a:srgbClr val="FDFDFE"/>
                </a:solidFill>
                <a:tableStyleId>{1869B6F3-A2AF-4CD4-A718-3765B1E884B5}</a:tableStyleId>
              </a:tblPr>
              <a:tblGrid>
                <a:gridCol w="4049950"/>
                <a:gridCol w="4520350"/>
              </a:tblGrid>
              <a:tr h="501325">
                <a:tc>
                  <a:txBody>
                    <a:bodyPr/>
                    <a:lstStyle/>
                    <a:p>
                      <a:pPr indent="0" lvl="0" marL="0" rtl="0" algn="ctr">
                        <a:lnSpc>
                          <a:spcPct val="115000"/>
                        </a:lnSpc>
                        <a:spcBef>
                          <a:spcPts val="0"/>
                        </a:spcBef>
                        <a:spcAft>
                          <a:spcPts val="0"/>
                        </a:spcAft>
                        <a:buNone/>
                      </a:pPr>
                      <a:r>
                        <a:rPr b="1" lang="tr-TR" sz="2200">
                          <a:solidFill>
                            <a:srgbClr val="373A3C"/>
                          </a:solidFill>
                          <a:highlight>
                            <a:srgbClr val="FDFDFE"/>
                          </a:highlight>
                          <a:latin typeface="Montserrat"/>
                          <a:ea typeface="Montserrat"/>
                          <a:cs typeface="Montserrat"/>
                          <a:sym typeface="Montserrat"/>
                        </a:rPr>
                        <a:t>Syntax Error</a:t>
                      </a:r>
                      <a:endParaRPr b="1" sz="2200">
                        <a:solidFill>
                          <a:srgbClr val="373A3C"/>
                        </a:solidFill>
                        <a:highlight>
                          <a:srgbClr val="FDFDFE"/>
                        </a:highlight>
                        <a:latin typeface="Montserrat"/>
                        <a:ea typeface="Montserrat"/>
                        <a:cs typeface="Montserrat"/>
                        <a:sym typeface="Montserrat"/>
                      </a:endParaRPr>
                    </a:p>
                  </a:txBody>
                  <a:tcPr marT="91425" marB="91425" marR="91425" marL="91425" anchor="b">
                    <a:lnL cap="flat" cmpd="sng" w="9525">
                      <a:solidFill>
                        <a:srgbClr val="741B47"/>
                      </a:solidFill>
                      <a:prstDash val="solid"/>
                      <a:round/>
                      <a:headEnd len="sm" w="sm" type="none"/>
                      <a:tailEnd len="sm" w="sm" type="none"/>
                    </a:lnL>
                    <a:lnR cap="flat" cmpd="sng" w="9525">
                      <a:solidFill>
                        <a:srgbClr val="741B47"/>
                      </a:solidFill>
                      <a:prstDash val="solid"/>
                      <a:round/>
                      <a:headEnd len="sm" w="sm" type="none"/>
                      <a:tailEnd len="sm" w="sm" type="none"/>
                    </a:lnR>
                    <a:lnT cap="flat" cmpd="sng" w="9525">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tr-TR" sz="2200">
                          <a:solidFill>
                            <a:srgbClr val="373A3C"/>
                          </a:solidFill>
                          <a:highlight>
                            <a:srgbClr val="FDFDFE"/>
                          </a:highlight>
                          <a:latin typeface="Montserrat"/>
                          <a:ea typeface="Montserrat"/>
                          <a:cs typeface="Montserrat"/>
                          <a:sym typeface="Montserrat"/>
                        </a:rPr>
                        <a:t>Exception Error</a:t>
                      </a:r>
                      <a:endParaRPr b="1" sz="2200">
                        <a:solidFill>
                          <a:srgbClr val="373A3C"/>
                        </a:solidFill>
                        <a:highlight>
                          <a:srgbClr val="FDFDFE"/>
                        </a:highlight>
                        <a:latin typeface="Montserrat"/>
                        <a:ea typeface="Montserrat"/>
                        <a:cs typeface="Montserrat"/>
                        <a:sym typeface="Montserrat"/>
                      </a:endParaRPr>
                    </a:p>
                  </a:txBody>
                  <a:tcPr marT="91425" marB="91425" marR="91425" marL="91425" anchor="b">
                    <a:lnL cap="flat" cmpd="sng" w="9525">
                      <a:solidFill>
                        <a:srgbClr val="741B47"/>
                      </a:solidFill>
                      <a:prstDash val="solid"/>
                      <a:round/>
                      <a:headEnd len="sm" w="sm" type="none"/>
                      <a:tailEnd len="sm" w="sm" type="none"/>
                    </a:lnL>
                    <a:lnR cap="flat" cmpd="sng" w="9525">
                      <a:solidFill>
                        <a:srgbClr val="741B47"/>
                      </a:solidFill>
                      <a:prstDash val="solid"/>
                      <a:round/>
                      <a:headEnd len="sm" w="sm" type="none"/>
                      <a:tailEnd len="sm" w="sm" type="none"/>
                    </a:lnR>
                    <a:lnT cap="flat" cmpd="sng" w="9525">
                      <a:solidFill>
                        <a:srgbClr val="741B47"/>
                      </a:solidFill>
                      <a:prstDash val="solid"/>
                      <a:round/>
                      <a:headEnd len="sm" w="sm" type="none"/>
                      <a:tailEnd len="sm" w="sm" type="none"/>
                    </a:lnT>
                    <a:lnB cap="flat" cmpd="sng" w="19050">
                      <a:solidFill>
                        <a:srgbClr val="741B47"/>
                      </a:solidFill>
                      <a:prstDash val="solid"/>
                      <a:round/>
                      <a:headEnd len="sm" w="sm" type="none"/>
                      <a:tailEnd len="sm" w="sm" type="none"/>
                    </a:lnB>
                  </a:tcPr>
                </a:tc>
              </a:tr>
              <a:tr h="1197975">
                <a:tc>
                  <a:txBody>
                    <a:bodyPr/>
                    <a:lstStyle/>
                    <a:p>
                      <a:pPr indent="0" lvl="0" marL="0" rtl="0" algn="l">
                        <a:spcBef>
                          <a:spcPts val="0"/>
                        </a:spcBef>
                        <a:spcAft>
                          <a:spcPts val="0"/>
                        </a:spcAft>
                        <a:buNone/>
                      </a:pPr>
                      <a:r>
                        <a:rPr lang="tr-TR" sz="2200">
                          <a:solidFill>
                            <a:srgbClr val="373A3C"/>
                          </a:solidFill>
                          <a:highlight>
                            <a:srgbClr val="FDFDFE"/>
                          </a:highlight>
                          <a:latin typeface="Montserrat"/>
                          <a:ea typeface="Montserrat"/>
                          <a:cs typeface="Montserrat"/>
                          <a:sym typeface="Montserrat"/>
                        </a:rPr>
                        <a:t>These types of errors are detected during </a:t>
                      </a:r>
                      <a:r>
                        <a:rPr b="1" lang="tr-TR" sz="2200">
                          <a:solidFill>
                            <a:srgbClr val="373A3C"/>
                          </a:solidFill>
                          <a:highlight>
                            <a:srgbClr val="FDFDFE"/>
                          </a:highlight>
                          <a:latin typeface="Montserrat"/>
                          <a:ea typeface="Montserrat"/>
                          <a:cs typeface="Montserrat"/>
                          <a:sym typeface="Montserrat"/>
                        </a:rPr>
                        <a:t>compiling </a:t>
                      </a:r>
                      <a:r>
                        <a:rPr lang="tr-TR" sz="2200">
                          <a:solidFill>
                            <a:srgbClr val="373A3C"/>
                          </a:solidFill>
                          <a:highlight>
                            <a:srgbClr val="FDFDFE"/>
                          </a:highlight>
                          <a:latin typeface="Montserrat"/>
                          <a:ea typeface="Montserrat"/>
                          <a:cs typeface="Montserrat"/>
                          <a:sym typeface="Montserrat"/>
                        </a:rPr>
                        <a:t>the program into byte-code.</a:t>
                      </a:r>
                      <a:endParaRPr sz="2200">
                        <a:solidFill>
                          <a:srgbClr val="373A3C"/>
                        </a:solidFill>
                        <a:highlight>
                          <a:srgbClr val="FDFDFE"/>
                        </a:highlight>
                        <a:latin typeface="Montserrat"/>
                        <a:ea typeface="Montserrat"/>
                        <a:cs typeface="Montserrat"/>
                        <a:sym typeface="Montserrat"/>
                      </a:endParaRPr>
                    </a:p>
                  </a:txBody>
                  <a:tcPr marT="91425" marB="91425" marR="91425" marL="91425">
                    <a:lnL cap="flat" cmpd="sng" w="9525">
                      <a:solidFill>
                        <a:srgbClr val="741B47"/>
                      </a:solidFill>
                      <a:prstDash val="solid"/>
                      <a:round/>
                      <a:headEnd len="sm" w="sm" type="none"/>
                      <a:tailEnd len="sm" w="sm" type="none"/>
                    </a:lnL>
                    <a:lnR cap="flat" cmpd="sng" w="9525">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9525">
                      <a:solidFill>
                        <a:srgbClr val="741B47"/>
                      </a:solidFill>
                      <a:prstDash val="solid"/>
                      <a:round/>
                      <a:headEnd len="sm" w="sm" type="none"/>
                      <a:tailEnd len="sm" w="sm" type="none"/>
                    </a:lnB>
                  </a:tcPr>
                </a:tc>
                <a:tc>
                  <a:txBody>
                    <a:bodyPr/>
                    <a:lstStyle/>
                    <a:p>
                      <a:pPr indent="0" lvl="0" marL="0" rtl="0" algn="l">
                        <a:spcBef>
                          <a:spcPts val="0"/>
                        </a:spcBef>
                        <a:spcAft>
                          <a:spcPts val="0"/>
                        </a:spcAft>
                        <a:buNone/>
                      </a:pPr>
                      <a:r>
                        <a:rPr lang="tr-TR" sz="2200">
                          <a:solidFill>
                            <a:srgbClr val="373A3C"/>
                          </a:solidFill>
                          <a:highlight>
                            <a:srgbClr val="FDFDFE"/>
                          </a:highlight>
                          <a:latin typeface="Montserrat"/>
                          <a:ea typeface="Montserrat"/>
                          <a:cs typeface="Montserrat"/>
                          <a:sym typeface="Montserrat"/>
                        </a:rPr>
                        <a:t>These types of errors are detected during the program execution (</a:t>
                      </a:r>
                      <a:r>
                        <a:rPr b="1" lang="tr-TR" sz="2200">
                          <a:solidFill>
                            <a:srgbClr val="373A3C"/>
                          </a:solidFill>
                          <a:highlight>
                            <a:srgbClr val="FDFDFE"/>
                          </a:highlight>
                          <a:latin typeface="Montserrat"/>
                          <a:ea typeface="Montserrat"/>
                          <a:cs typeface="Montserrat"/>
                          <a:sym typeface="Montserrat"/>
                        </a:rPr>
                        <a:t>interpretation</a:t>
                      </a:r>
                      <a:r>
                        <a:rPr lang="tr-TR" sz="2200">
                          <a:solidFill>
                            <a:srgbClr val="373A3C"/>
                          </a:solidFill>
                          <a:highlight>
                            <a:srgbClr val="FDFDFE"/>
                          </a:highlight>
                          <a:latin typeface="Montserrat"/>
                          <a:ea typeface="Montserrat"/>
                          <a:cs typeface="Montserrat"/>
                          <a:sym typeface="Montserrat"/>
                        </a:rPr>
                        <a:t>) process.</a:t>
                      </a:r>
                      <a:endParaRPr sz="2200">
                        <a:solidFill>
                          <a:srgbClr val="373A3C"/>
                        </a:solidFill>
                        <a:highlight>
                          <a:srgbClr val="FDFDFE"/>
                        </a:highlight>
                        <a:latin typeface="Montserrat"/>
                        <a:ea typeface="Montserrat"/>
                        <a:cs typeface="Montserrat"/>
                        <a:sym typeface="Montserrat"/>
                      </a:endParaRPr>
                    </a:p>
                  </a:txBody>
                  <a:tcPr marT="91425" marB="91425" marR="91425" marL="91425">
                    <a:lnL cap="flat" cmpd="sng" w="9525">
                      <a:solidFill>
                        <a:srgbClr val="741B47"/>
                      </a:solidFill>
                      <a:prstDash val="solid"/>
                      <a:round/>
                      <a:headEnd len="sm" w="sm" type="none"/>
                      <a:tailEnd len="sm" w="sm" type="none"/>
                    </a:lnL>
                    <a:lnR cap="flat" cmpd="sng" w="9525">
                      <a:solidFill>
                        <a:srgbClr val="741B47"/>
                      </a:solidFill>
                      <a:prstDash val="solid"/>
                      <a:round/>
                      <a:headEnd len="sm" w="sm" type="none"/>
                      <a:tailEnd len="sm" w="sm" type="none"/>
                    </a:lnR>
                    <a:lnT cap="flat" cmpd="sng" w="19050">
                      <a:solidFill>
                        <a:srgbClr val="741B47"/>
                      </a:solidFill>
                      <a:prstDash val="solid"/>
                      <a:round/>
                      <a:headEnd len="sm" w="sm" type="none"/>
                      <a:tailEnd len="sm" w="sm" type="none"/>
                    </a:lnT>
                    <a:lnB cap="flat" cmpd="sng" w="9525">
                      <a:solidFill>
                        <a:srgbClr val="741B47"/>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00" name="Google Shape;800;p3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801" name="Google Shape;801;p31"/>
          <p:cNvSpPr txBox="1"/>
          <p:nvPr>
            <p:ph idx="4294967295" type="subTitle"/>
          </p:nvPr>
        </p:nvSpPr>
        <p:spPr>
          <a:xfrm>
            <a:off x="295050" y="647800"/>
            <a:ext cx="8354100" cy="5448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Now, let's examine the following example :</a:t>
            </a:r>
            <a:endParaRPr sz="2200">
              <a:solidFill>
                <a:srgbClr val="434343"/>
              </a:solidFill>
              <a:latin typeface="Montserrat Light"/>
              <a:ea typeface="Montserrat Light"/>
              <a:cs typeface="Montserrat Light"/>
              <a:sym typeface="Montserrat Light"/>
            </a:endParaRPr>
          </a:p>
        </p:txBody>
      </p:sp>
      <p:pic>
        <p:nvPicPr>
          <p:cNvPr id="802" name="Google Shape;802;p31"/>
          <p:cNvPicPr preferRelativeResize="0"/>
          <p:nvPr/>
        </p:nvPicPr>
        <p:blipFill>
          <a:blip r:embed="rId3">
            <a:alphaModFix/>
          </a:blip>
          <a:stretch>
            <a:fillRect/>
          </a:stretch>
        </p:blipFill>
        <p:spPr>
          <a:xfrm>
            <a:off x="152400" y="1116400"/>
            <a:ext cx="8839201" cy="171214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08" name="Google Shape;808;p3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809" name="Google Shape;809;p32"/>
          <p:cNvSpPr txBox="1"/>
          <p:nvPr>
            <p:ph idx="4294967295" type="subTitle"/>
          </p:nvPr>
        </p:nvSpPr>
        <p:spPr>
          <a:xfrm>
            <a:off x="295050" y="647800"/>
            <a:ext cx="8354100" cy="5448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Now, let's examine the following example :</a:t>
            </a:r>
            <a:endParaRPr sz="2200">
              <a:solidFill>
                <a:srgbClr val="434343"/>
              </a:solidFill>
              <a:latin typeface="Montserrat Light"/>
              <a:ea typeface="Montserrat Light"/>
              <a:cs typeface="Montserrat Light"/>
              <a:sym typeface="Montserrat Light"/>
            </a:endParaRPr>
          </a:p>
        </p:txBody>
      </p:sp>
      <p:pic>
        <p:nvPicPr>
          <p:cNvPr id="810" name="Google Shape;810;p32"/>
          <p:cNvPicPr preferRelativeResize="0"/>
          <p:nvPr/>
        </p:nvPicPr>
        <p:blipFill>
          <a:blip r:embed="rId3">
            <a:alphaModFix/>
          </a:blip>
          <a:stretch>
            <a:fillRect/>
          </a:stretch>
        </p:blipFill>
        <p:spPr>
          <a:xfrm>
            <a:off x="152400" y="1116400"/>
            <a:ext cx="8839201" cy="1712144"/>
          </a:xfrm>
          <a:prstGeom prst="rect">
            <a:avLst/>
          </a:prstGeom>
          <a:noFill/>
          <a:ln>
            <a:noFill/>
          </a:ln>
        </p:spPr>
      </p:pic>
      <p:pic>
        <p:nvPicPr>
          <p:cNvPr id="811" name="Google Shape;811;p32"/>
          <p:cNvPicPr preferRelativeResize="0"/>
          <p:nvPr/>
        </p:nvPicPr>
        <p:blipFill>
          <a:blip r:embed="rId4">
            <a:alphaModFix/>
          </a:blip>
          <a:stretch>
            <a:fillRect/>
          </a:stretch>
        </p:blipFill>
        <p:spPr>
          <a:xfrm>
            <a:off x="152400" y="2980950"/>
            <a:ext cx="8839202" cy="1712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17" name="Google Shape;817;p3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818" name="Google Shape;818;p33"/>
          <p:cNvSpPr txBox="1"/>
          <p:nvPr>
            <p:ph idx="4294967295" type="subTitle"/>
          </p:nvPr>
        </p:nvSpPr>
        <p:spPr>
          <a:xfrm>
            <a:off x="295050" y="647800"/>
            <a:ext cx="8354100" cy="11505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Exceptions also have explanatory “</a:t>
            </a:r>
            <a:r>
              <a:rPr lang="tr-TR" sz="2200">
                <a:solidFill>
                  <a:srgbClr val="434343"/>
                </a:solidFill>
                <a:latin typeface="Montserrat"/>
                <a:ea typeface="Montserrat"/>
                <a:cs typeface="Montserrat"/>
                <a:sym typeface="Montserrat"/>
              </a:rPr>
              <a:t>associated value</a:t>
            </a:r>
            <a:r>
              <a:rPr lang="tr-TR" sz="2200">
                <a:solidFill>
                  <a:srgbClr val="434343"/>
                </a:solidFill>
                <a:latin typeface="Montserrat Light"/>
                <a:ea typeface="Montserrat Light"/>
                <a:cs typeface="Montserrat Light"/>
                <a:sym typeface="Montserrat Light"/>
              </a:rPr>
              <a:t>” at the last line of the error message.</a:t>
            </a:r>
            <a:endParaRPr sz="2200">
              <a:solidFill>
                <a:srgbClr val="434343"/>
              </a:solidFill>
              <a:latin typeface="Montserrat Light"/>
              <a:ea typeface="Montserrat Light"/>
              <a:cs typeface="Montserrat Light"/>
              <a:sym typeface="Montserrat Light"/>
            </a:endParaRPr>
          </a:p>
        </p:txBody>
      </p:sp>
      <p:pic>
        <p:nvPicPr>
          <p:cNvPr id="819" name="Google Shape;819;p33"/>
          <p:cNvPicPr preferRelativeResize="0"/>
          <p:nvPr/>
        </p:nvPicPr>
        <p:blipFill>
          <a:blip r:embed="rId3">
            <a:alphaModFix/>
          </a:blip>
          <a:stretch>
            <a:fillRect/>
          </a:stretch>
        </p:blipFill>
        <p:spPr>
          <a:xfrm>
            <a:off x="394950" y="2231080"/>
            <a:ext cx="8354100" cy="24182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34"/>
          <p:cNvSpPr txBox="1"/>
          <p:nvPr>
            <p:ph type="ctrTitle"/>
          </p:nvPr>
        </p:nvSpPr>
        <p:spPr>
          <a:xfrm>
            <a:off x="1064050" y="2284200"/>
            <a:ext cx="5212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a:t>
            </a:r>
            <a:endParaRPr sz="4000">
              <a:solidFill>
                <a:srgbClr val="741B47"/>
              </a:solidFill>
              <a:latin typeface="Raleway Medium"/>
              <a:ea typeface="Raleway Medium"/>
              <a:cs typeface="Raleway Medium"/>
              <a:sym typeface="Raleway Medium"/>
            </a:endParaRPr>
          </a:p>
        </p:txBody>
      </p:sp>
      <p:sp>
        <p:nvSpPr>
          <p:cNvPr id="825" name="Google Shape;825;p3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35"/>
          <p:cNvPicPr preferRelativeResize="0"/>
          <p:nvPr/>
        </p:nvPicPr>
        <p:blipFill>
          <a:blip r:embed="rId3">
            <a:alphaModFix/>
          </a:blip>
          <a:stretch>
            <a:fillRect/>
          </a:stretch>
        </p:blipFill>
        <p:spPr>
          <a:xfrm>
            <a:off x="1415575" y="704125"/>
            <a:ext cx="5861549" cy="4032251"/>
          </a:xfrm>
          <a:prstGeom prst="rect">
            <a:avLst/>
          </a:prstGeom>
          <a:noFill/>
          <a:ln>
            <a:noFill/>
          </a:ln>
        </p:spPr>
      </p:pic>
      <p:sp>
        <p:nvSpPr>
          <p:cNvPr id="831" name="Google Shape;831;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32" name="Google Shape;832;p3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833" name="Google Shape;833;p35"/>
          <p:cNvSpPr/>
          <p:nvPr/>
        </p:nvSpPr>
        <p:spPr>
          <a:xfrm>
            <a:off x="3606550" y="622375"/>
            <a:ext cx="1501800" cy="15150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7262750" y="485350"/>
            <a:ext cx="18075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ValueError</a:t>
            </a:r>
            <a:endParaRPr b="1" sz="2000">
              <a:highlight>
                <a:srgbClr val="EFEFEF"/>
              </a:highlight>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36"/>
          <p:cNvPicPr preferRelativeResize="0"/>
          <p:nvPr/>
        </p:nvPicPr>
        <p:blipFill>
          <a:blip r:embed="rId3">
            <a:alphaModFix/>
          </a:blip>
          <a:stretch>
            <a:fillRect/>
          </a:stretch>
        </p:blipFill>
        <p:spPr>
          <a:xfrm>
            <a:off x="3244375" y="704125"/>
            <a:ext cx="5861549" cy="4032251"/>
          </a:xfrm>
          <a:prstGeom prst="rect">
            <a:avLst/>
          </a:prstGeom>
          <a:noFill/>
          <a:ln>
            <a:noFill/>
          </a:ln>
        </p:spPr>
      </p:pic>
      <p:sp>
        <p:nvSpPr>
          <p:cNvPr id="840" name="Google Shape;840;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41" name="Google Shape;841;p3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842" name="Google Shape;842;p36"/>
          <p:cNvPicPr preferRelativeResize="0"/>
          <p:nvPr/>
        </p:nvPicPr>
        <p:blipFill>
          <a:blip r:embed="rId4">
            <a:alphaModFix/>
          </a:blip>
          <a:stretch>
            <a:fillRect/>
          </a:stretch>
        </p:blipFill>
        <p:spPr>
          <a:xfrm>
            <a:off x="130725" y="800200"/>
            <a:ext cx="5073974" cy="429850"/>
          </a:xfrm>
          <a:prstGeom prst="rect">
            <a:avLst/>
          </a:prstGeom>
          <a:noFill/>
          <a:ln>
            <a:noFill/>
          </a:ln>
        </p:spPr>
      </p:pic>
      <p:pic>
        <p:nvPicPr>
          <p:cNvPr id="843" name="Google Shape;843;p36"/>
          <p:cNvPicPr preferRelativeResize="0"/>
          <p:nvPr/>
        </p:nvPicPr>
        <p:blipFill>
          <a:blip r:embed="rId5">
            <a:alphaModFix/>
          </a:blip>
          <a:stretch>
            <a:fillRect/>
          </a:stretch>
        </p:blipFill>
        <p:spPr>
          <a:xfrm>
            <a:off x="130725" y="1391825"/>
            <a:ext cx="5073976" cy="902754"/>
          </a:xfrm>
          <a:prstGeom prst="rect">
            <a:avLst/>
          </a:prstGeom>
          <a:noFill/>
          <a:ln>
            <a:noFill/>
          </a:ln>
        </p:spPr>
      </p:pic>
      <p:sp>
        <p:nvSpPr>
          <p:cNvPr id="844" name="Google Shape;844;p36"/>
          <p:cNvSpPr/>
          <p:nvPr/>
        </p:nvSpPr>
        <p:spPr>
          <a:xfrm>
            <a:off x="7432100" y="485350"/>
            <a:ext cx="16380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ValueError</a:t>
            </a:r>
            <a:endParaRPr b="1" sz="2000">
              <a:highlight>
                <a:srgbClr val="EFEFEF"/>
              </a:highlight>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ctrTitle"/>
          </p:nvPr>
        </p:nvSpPr>
        <p:spPr>
          <a:xfrm>
            <a:off x="1064050" y="2284200"/>
            <a:ext cx="7408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to Errors</a:t>
            </a:r>
            <a:endParaRPr sz="3600">
              <a:solidFill>
                <a:srgbClr val="741B47"/>
              </a:solidFill>
              <a:latin typeface="Raleway Medium"/>
              <a:ea typeface="Raleway Medium"/>
              <a:cs typeface="Raleway Medium"/>
              <a:sym typeface="Raleway Medium"/>
            </a:endParaRPr>
          </a:p>
        </p:txBody>
      </p:sp>
      <p:sp>
        <p:nvSpPr>
          <p:cNvPr id="340" name="Google Shape;340;p1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37"/>
          <p:cNvPicPr preferRelativeResize="0"/>
          <p:nvPr/>
        </p:nvPicPr>
        <p:blipFill>
          <a:blip r:embed="rId3">
            <a:alphaModFix/>
          </a:blip>
          <a:stretch>
            <a:fillRect/>
          </a:stretch>
        </p:blipFill>
        <p:spPr>
          <a:xfrm>
            <a:off x="1420350" y="716275"/>
            <a:ext cx="5874200" cy="4040961"/>
          </a:xfrm>
          <a:prstGeom prst="rect">
            <a:avLst/>
          </a:prstGeom>
          <a:noFill/>
          <a:ln>
            <a:noFill/>
          </a:ln>
        </p:spPr>
      </p:pic>
      <p:sp>
        <p:nvSpPr>
          <p:cNvPr id="850" name="Google Shape;850;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51" name="Google Shape;851;p3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852" name="Google Shape;852;p37"/>
          <p:cNvSpPr/>
          <p:nvPr/>
        </p:nvSpPr>
        <p:spPr>
          <a:xfrm>
            <a:off x="3606550" y="622375"/>
            <a:ext cx="1501800" cy="15150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7432100" y="485350"/>
            <a:ext cx="16380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NameError</a:t>
            </a:r>
            <a:endParaRPr b="1" sz="2000">
              <a:highlight>
                <a:srgbClr val="EFEFEF"/>
              </a:highlight>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38"/>
          <p:cNvPicPr preferRelativeResize="0"/>
          <p:nvPr/>
        </p:nvPicPr>
        <p:blipFill>
          <a:blip r:embed="rId3">
            <a:alphaModFix/>
          </a:blip>
          <a:stretch>
            <a:fillRect/>
          </a:stretch>
        </p:blipFill>
        <p:spPr>
          <a:xfrm>
            <a:off x="3231725" y="657550"/>
            <a:ext cx="5874200" cy="4040961"/>
          </a:xfrm>
          <a:prstGeom prst="rect">
            <a:avLst/>
          </a:prstGeom>
          <a:noFill/>
          <a:ln>
            <a:noFill/>
          </a:ln>
        </p:spPr>
      </p:pic>
      <p:sp>
        <p:nvSpPr>
          <p:cNvPr id="859" name="Google Shape;859;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60" name="Google Shape;860;p3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861" name="Google Shape;861;p38"/>
          <p:cNvPicPr preferRelativeResize="0"/>
          <p:nvPr/>
        </p:nvPicPr>
        <p:blipFill>
          <a:blip r:embed="rId4">
            <a:alphaModFix/>
          </a:blip>
          <a:stretch>
            <a:fillRect/>
          </a:stretch>
        </p:blipFill>
        <p:spPr>
          <a:xfrm>
            <a:off x="74550" y="800202"/>
            <a:ext cx="5215998" cy="528275"/>
          </a:xfrm>
          <a:prstGeom prst="rect">
            <a:avLst/>
          </a:prstGeom>
          <a:noFill/>
          <a:ln>
            <a:noFill/>
          </a:ln>
        </p:spPr>
      </p:pic>
      <p:sp>
        <p:nvSpPr>
          <p:cNvPr id="862" name="Google Shape;862;p38"/>
          <p:cNvSpPr/>
          <p:nvPr/>
        </p:nvSpPr>
        <p:spPr>
          <a:xfrm>
            <a:off x="7432100" y="485350"/>
            <a:ext cx="16380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NameError</a:t>
            </a:r>
            <a:endParaRPr b="1" sz="2000">
              <a:highlight>
                <a:srgbClr val="EFEFEF"/>
              </a:highlight>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39"/>
          <p:cNvPicPr preferRelativeResize="0"/>
          <p:nvPr/>
        </p:nvPicPr>
        <p:blipFill>
          <a:blip r:embed="rId3">
            <a:alphaModFix/>
          </a:blip>
          <a:stretch>
            <a:fillRect/>
          </a:stretch>
        </p:blipFill>
        <p:spPr>
          <a:xfrm>
            <a:off x="3231725" y="657550"/>
            <a:ext cx="5874200" cy="4040961"/>
          </a:xfrm>
          <a:prstGeom prst="rect">
            <a:avLst/>
          </a:prstGeom>
          <a:noFill/>
          <a:ln>
            <a:noFill/>
          </a:ln>
        </p:spPr>
      </p:pic>
      <p:sp>
        <p:nvSpPr>
          <p:cNvPr id="868" name="Google Shape;868;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69" name="Google Shape;869;p3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870" name="Google Shape;870;p39"/>
          <p:cNvPicPr preferRelativeResize="0"/>
          <p:nvPr/>
        </p:nvPicPr>
        <p:blipFill>
          <a:blip r:embed="rId4">
            <a:alphaModFix/>
          </a:blip>
          <a:stretch>
            <a:fillRect/>
          </a:stretch>
        </p:blipFill>
        <p:spPr>
          <a:xfrm>
            <a:off x="74550" y="800202"/>
            <a:ext cx="5215998" cy="528275"/>
          </a:xfrm>
          <a:prstGeom prst="rect">
            <a:avLst/>
          </a:prstGeom>
          <a:noFill/>
          <a:ln>
            <a:noFill/>
          </a:ln>
        </p:spPr>
      </p:pic>
      <p:pic>
        <p:nvPicPr>
          <p:cNvPr id="871" name="Google Shape;871;p39"/>
          <p:cNvPicPr preferRelativeResize="0"/>
          <p:nvPr/>
        </p:nvPicPr>
        <p:blipFill>
          <a:blip r:embed="rId5">
            <a:alphaModFix/>
          </a:blip>
          <a:stretch>
            <a:fillRect/>
          </a:stretch>
        </p:blipFill>
        <p:spPr>
          <a:xfrm>
            <a:off x="74550" y="1466332"/>
            <a:ext cx="5216001" cy="1139193"/>
          </a:xfrm>
          <a:prstGeom prst="rect">
            <a:avLst/>
          </a:prstGeom>
          <a:noFill/>
          <a:ln>
            <a:noFill/>
          </a:ln>
        </p:spPr>
      </p:pic>
      <p:pic>
        <p:nvPicPr>
          <p:cNvPr id="872" name="Google Shape;872;p39"/>
          <p:cNvPicPr preferRelativeResize="0"/>
          <p:nvPr/>
        </p:nvPicPr>
        <p:blipFill>
          <a:blip r:embed="rId6">
            <a:alphaModFix/>
          </a:blip>
          <a:stretch>
            <a:fillRect/>
          </a:stretch>
        </p:blipFill>
        <p:spPr>
          <a:xfrm>
            <a:off x="74550" y="2692714"/>
            <a:ext cx="5215999" cy="1355560"/>
          </a:xfrm>
          <a:prstGeom prst="rect">
            <a:avLst/>
          </a:prstGeom>
          <a:noFill/>
          <a:ln cap="flat" cmpd="sng" w="9525">
            <a:solidFill>
              <a:srgbClr val="CC0000"/>
            </a:solidFill>
            <a:prstDash val="solid"/>
            <a:round/>
            <a:headEnd len="sm" w="sm" type="none"/>
            <a:tailEnd len="sm" w="sm" type="none"/>
          </a:ln>
          <a:effectLst>
            <a:outerShdw blurRad="57150" rotWithShape="0" algn="bl" dir="5400000" dist="19050">
              <a:srgbClr val="000000">
                <a:alpha val="50000"/>
              </a:srgbClr>
            </a:outerShdw>
          </a:effectLst>
        </p:spPr>
      </p:pic>
      <p:sp>
        <p:nvSpPr>
          <p:cNvPr id="873" name="Google Shape;873;p39"/>
          <p:cNvSpPr/>
          <p:nvPr/>
        </p:nvSpPr>
        <p:spPr>
          <a:xfrm>
            <a:off x="7432100" y="485350"/>
            <a:ext cx="16380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NameError</a:t>
            </a:r>
            <a:endParaRPr b="1" sz="2000">
              <a:highlight>
                <a:srgbClr val="EFEFEF"/>
              </a:highlight>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40"/>
          <p:cNvPicPr preferRelativeResize="0"/>
          <p:nvPr/>
        </p:nvPicPr>
        <p:blipFill>
          <a:blip r:embed="rId3">
            <a:alphaModFix/>
          </a:blip>
          <a:stretch>
            <a:fillRect/>
          </a:stretch>
        </p:blipFill>
        <p:spPr>
          <a:xfrm>
            <a:off x="1420346" y="858925"/>
            <a:ext cx="5874207" cy="4040951"/>
          </a:xfrm>
          <a:prstGeom prst="rect">
            <a:avLst/>
          </a:prstGeom>
          <a:noFill/>
          <a:ln>
            <a:noFill/>
          </a:ln>
        </p:spPr>
      </p:pic>
      <p:sp>
        <p:nvSpPr>
          <p:cNvPr id="879" name="Google Shape;879;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80" name="Google Shape;880;p4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881" name="Google Shape;881;p40"/>
          <p:cNvSpPr/>
          <p:nvPr/>
        </p:nvSpPr>
        <p:spPr>
          <a:xfrm>
            <a:off x="3606550" y="774775"/>
            <a:ext cx="1501800" cy="15150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7432100" y="485350"/>
            <a:ext cx="16380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TypeError</a:t>
            </a:r>
            <a:endParaRPr b="1" sz="2000">
              <a:highlight>
                <a:srgbClr val="EFEFEF"/>
              </a:highlight>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41"/>
          <p:cNvPicPr preferRelativeResize="0"/>
          <p:nvPr/>
        </p:nvPicPr>
        <p:blipFill>
          <a:blip r:embed="rId3">
            <a:alphaModFix/>
          </a:blip>
          <a:stretch>
            <a:fillRect/>
          </a:stretch>
        </p:blipFill>
        <p:spPr>
          <a:xfrm>
            <a:off x="3384121" y="809950"/>
            <a:ext cx="5874207" cy="4040951"/>
          </a:xfrm>
          <a:prstGeom prst="rect">
            <a:avLst/>
          </a:prstGeom>
          <a:noFill/>
          <a:ln>
            <a:noFill/>
          </a:ln>
        </p:spPr>
      </p:pic>
      <p:sp>
        <p:nvSpPr>
          <p:cNvPr id="888" name="Google Shape;888;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89" name="Google Shape;889;p4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890" name="Google Shape;890;p41"/>
          <p:cNvPicPr preferRelativeResize="0"/>
          <p:nvPr/>
        </p:nvPicPr>
        <p:blipFill>
          <a:blip r:embed="rId4">
            <a:alphaModFix/>
          </a:blip>
          <a:stretch>
            <a:fillRect/>
          </a:stretch>
        </p:blipFill>
        <p:spPr>
          <a:xfrm>
            <a:off x="148850" y="800200"/>
            <a:ext cx="5390652" cy="626400"/>
          </a:xfrm>
          <a:prstGeom prst="rect">
            <a:avLst/>
          </a:prstGeom>
          <a:noFill/>
          <a:ln>
            <a:noFill/>
          </a:ln>
        </p:spPr>
      </p:pic>
      <p:pic>
        <p:nvPicPr>
          <p:cNvPr id="891" name="Google Shape;891;p41"/>
          <p:cNvPicPr preferRelativeResize="0"/>
          <p:nvPr/>
        </p:nvPicPr>
        <p:blipFill>
          <a:blip r:embed="rId5">
            <a:alphaModFix/>
          </a:blip>
          <a:stretch>
            <a:fillRect/>
          </a:stretch>
        </p:blipFill>
        <p:spPr>
          <a:xfrm>
            <a:off x="148850" y="1601006"/>
            <a:ext cx="5390650" cy="964694"/>
          </a:xfrm>
          <a:prstGeom prst="rect">
            <a:avLst/>
          </a:prstGeom>
          <a:noFill/>
          <a:ln>
            <a:noFill/>
          </a:ln>
        </p:spPr>
      </p:pic>
      <p:sp>
        <p:nvSpPr>
          <p:cNvPr id="892" name="Google Shape;892;p41"/>
          <p:cNvSpPr/>
          <p:nvPr/>
        </p:nvSpPr>
        <p:spPr>
          <a:xfrm>
            <a:off x="7432100" y="485350"/>
            <a:ext cx="1638000" cy="468600"/>
          </a:xfrm>
          <a:prstGeom prst="roundRect">
            <a:avLst>
              <a:gd fmla="val 16667" name="adj"/>
            </a:avLst>
          </a:prstGeom>
          <a:solidFill>
            <a:srgbClr val="A4C2F4"/>
          </a:solidFill>
          <a:ln cap="flat" cmpd="sng" w="9525">
            <a:solidFill>
              <a:srgbClr val="757B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FF0000"/>
                </a:solidFill>
                <a:highlight>
                  <a:srgbClr val="EFEFEF"/>
                </a:highlight>
                <a:latin typeface="Consolas"/>
                <a:ea typeface="Consolas"/>
                <a:cs typeface="Consolas"/>
                <a:sym typeface="Consolas"/>
              </a:rPr>
              <a:t>TypeError</a:t>
            </a:r>
            <a:endParaRPr b="1" sz="2000">
              <a:highlight>
                <a:srgbClr val="EFEFEF"/>
              </a:highlight>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898" name="Google Shape;898;p4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Exceptions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899" name="Google Shape;899;p42"/>
          <p:cNvPicPr preferRelativeResize="0"/>
          <p:nvPr/>
        </p:nvPicPr>
        <p:blipFill>
          <a:blip r:embed="rId3">
            <a:alphaModFix/>
          </a:blip>
          <a:stretch>
            <a:fillRect/>
          </a:stretch>
        </p:blipFill>
        <p:spPr>
          <a:xfrm>
            <a:off x="429250" y="1370525"/>
            <a:ext cx="8285500" cy="2472924"/>
          </a:xfrm>
          <a:prstGeom prst="rect">
            <a:avLst/>
          </a:prstGeom>
          <a:noFill/>
          <a:ln cap="flat" cmpd="sng" w="9525">
            <a:solidFill>
              <a:srgbClr val="1C4587"/>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grpSp>
        <p:nvGrpSpPr>
          <p:cNvPr id="904" name="Google Shape;904;p43"/>
          <p:cNvGrpSpPr/>
          <p:nvPr/>
        </p:nvGrpSpPr>
        <p:grpSpPr>
          <a:xfrm>
            <a:off x="5122427" y="470551"/>
            <a:ext cx="3841143" cy="3893303"/>
            <a:chOff x="5122427" y="668001"/>
            <a:chExt cx="3841143" cy="3893303"/>
          </a:xfrm>
        </p:grpSpPr>
        <p:grpSp>
          <p:nvGrpSpPr>
            <p:cNvPr id="905" name="Google Shape;905;p43"/>
            <p:cNvGrpSpPr/>
            <p:nvPr/>
          </p:nvGrpSpPr>
          <p:grpSpPr>
            <a:xfrm>
              <a:off x="5144045" y="893590"/>
              <a:ext cx="2833667" cy="2964311"/>
              <a:chOff x="3860721" y="1330073"/>
              <a:chExt cx="3544299" cy="3707706"/>
            </a:xfrm>
          </p:grpSpPr>
          <p:sp>
            <p:nvSpPr>
              <p:cNvPr id="906" name="Google Shape;906;p4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4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4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4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4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4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4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4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4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4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4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4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4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4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4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4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4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4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4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4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4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4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4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4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4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4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4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4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4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4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4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4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4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4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4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4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4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4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4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4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4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4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4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4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4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4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4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4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4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4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4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4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4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4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4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4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4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4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4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4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4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4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4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4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4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4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4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4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4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4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4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4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4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4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4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4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4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4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4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4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4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4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4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4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4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4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4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4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4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4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4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4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4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4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4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4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4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4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4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4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4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4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4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4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4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4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4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13" name="Google Shape;1013;p4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4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4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4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4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4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4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4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4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4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4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4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4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4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4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4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4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4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1" name="Google Shape;1031;p4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2" name="Google Shape;1032;p4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3" name="Google Shape;1033;p4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4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4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4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4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8" name="Google Shape;1038;p4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p4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p4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p4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4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4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44" name="Google Shape;1044;p43"/>
            <p:cNvGrpSpPr/>
            <p:nvPr/>
          </p:nvGrpSpPr>
          <p:grpSpPr>
            <a:xfrm flipH="1">
              <a:off x="5678143" y="1227582"/>
              <a:ext cx="345795" cy="1043508"/>
              <a:chOff x="5678143" y="1151382"/>
              <a:chExt cx="345795" cy="1043508"/>
            </a:xfrm>
          </p:grpSpPr>
          <p:sp>
            <p:nvSpPr>
              <p:cNvPr id="1045" name="Google Shape;1045;p4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4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4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4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4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4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4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4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4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4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4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p4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4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4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4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4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p4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62" name="Google Shape;1062;p43"/>
            <p:cNvGrpSpPr/>
            <p:nvPr/>
          </p:nvGrpSpPr>
          <p:grpSpPr>
            <a:xfrm>
              <a:off x="5122427" y="3292365"/>
              <a:ext cx="823270" cy="1268939"/>
              <a:chOff x="5490177" y="3555452"/>
              <a:chExt cx="823270" cy="1268939"/>
            </a:xfrm>
          </p:grpSpPr>
          <p:sp>
            <p:nvSpPr>
              <p:cNvPr id="1063" name="Google Shape;1063;p4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4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4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4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4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4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9" name="Google Shape;1069;p4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0" name="Google Shape;1070;p4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4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4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4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4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4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4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7" name="Google Shape;1077;p4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4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4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4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4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4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4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4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4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4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4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4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4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4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4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4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4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94" name="Google Shape;1094;p4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4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p4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p4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4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4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4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4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4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4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p4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p4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6" name="Google Shape;1106;p4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7" name="Google Shape;1107;p4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p4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4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4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1" name="Google Shape;1111;p4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2" name="Google Shape;1112;p4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p4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4" name="Google Shape;1114;p4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5" name="Google Shape;1115;p4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p4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p4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p4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p4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p4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p4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2" name="Google Shape;1122;p4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3" name="Google Shape;1123;p4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4" name="Google Shape;1124;p4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p4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4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p4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8" name="Google Shape;1128;p4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9" name="Google Shape;1129;p4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30" name="Google Shape;1130;p43"/>
            <p:cNvGrpSpPr/>
            <p:nvPr/>
          </p:nvGrpSpPr>
          <p:grpSpPr>
            <a:xfrm>
              <a:off x="6544660" y="927098"/>
              <a:ext cx="264549" cy="200503"/>
              <a:chOff x="6621095" y="1452181"/>
              <a:chExt cx="330893" cy="250785"/>
            </a:xfrm>
          </p:grpSpPr>
          <p:sp>
            <p:nvSpPr>
              <p:cNvPr id="1131" name="Google Shape;1131;p4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4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4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p4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4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36" name="Google Shape;1136;p43"/>
            <p:cNvGrpSpPr/>
            <p:nvPr/>
          </p:nvGrpSpPr>
          <p:grpSpPr>
            <a:xfrm>
              <a:off x="7210339" y="1314222"/>
              <a:ext cx="264549" cy="200503"/>
              <a:chOff x="6621095" y="1452181"/>
              <a:chExt cx="330893" cy="250785"/>
            </a:xfrm>
          </p:grpSpPr>
          <p:sp>
            <p:nvSpPr>
              <p:cNvPr id="1137" name="Google Shape;1137;p4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4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4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4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4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42" name="Google Shape;1142;p4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p4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44" name="Google Shape;1144;p43"/>
            <p:cNvGrpSpPr/>
            <p:nvPr/>
          </p:nvGrpSpPr>
          <p:grpSpPr>
            <a:xfrm flipH="1">
              <a:off x="8183210" y="2407472"/>
              <a:ext cx="780359" cy="1195999"/>
              <a:chOff x="3975528" y="3303922"/>
              <a:chExt cx="780359" cy="1195999"/>
            </a:xfrm>
          </p:grpSpPr>
          <p:sp>
            <p:nvSpPr>
              <p:cNvPr id="1145" name="Google Shape;1145;p4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4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4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4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p4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4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4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4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4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4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4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p4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p4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4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58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4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4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4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4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4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4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4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4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4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4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4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4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71" name="Google Shape;1171;p43"/>
              <p:cNvGrpSpPr/>
              <p:nvPr/>
            </p:nvGrpSpPr>
            <p:grpSpPr>
              <a:xfrm flipH="1">
                <a:off x="4321790" y="3621402"/>
                <a:ext cx="239004" cy="181217"/>
                <a:chOff x="6621095" y="1452181"/>
                <a:chExt cx="330893" cy="250785"/>
              </a:xfrm>
            </p:grpSpPr>
            <p:sp>
              <p:nvSpPr>
                <p:cNvPr id="1172" name="Google Shape;1172;p4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4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4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4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4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77" name="Google Shape;1177;p4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p4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824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179" name="Google Shape;1179;p43"/>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Exception Handling</a:t>
            </a:r>
            <a:endParaRPr>
              <a:solidFill>
                <a:srgbClr val="741B47"/>
              </a:solidFill>
              <a:latin typeface="Raleway Medium"/>
              <a:ea typeface="Raleway Medium"/>
              <a:cs typeface="Raleway Medium"/>
              <a:sym typeface="Raleway Medium"/>
            </a:endParaRPr>
          </a:p>
        </p:txBody>
      </p:sp>
      <p:pic>
        <p:nvPicPr>
          <p:cNvPr id="1180" name="Google Shape;1180;p43"/>
          <p:cNvPicPr preferRelativeResize="0"/>
          <p:nvPr/>
        </p:nvPicPr>
        <p:blipFill rotWithShape="1">
          <a:blip r:embed="rId3">
            <a:alphaModFix/>
          </a:blip>
          <a:srcRect b="0" l="0" r="0" t="0"/>
          <a:stretch/>
        </p:blipFill>
        <p:spPr>
          <a:xfrm>
            <a:off x="4079775" y="2072188"/>
            <a:ext cx="1008300" cy="999125"/>
          </a:xfrm>
          <a:prstGeom prst="rect">
            <a:avLst/>
          </a:prstGeom>
          <a:noFill/>
          <a:ln>
            <a:noFill/>
          </a:ln>
          <a:effectLst>
            <a:outerShdw blurRad="57150" rotWithShape="0" algn="bl" dir="5400000" dist="19050">
              <a:srgbClr val="000000">
                <a:alpha val="4784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4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86" name="Google Shape;1186;p4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1187" name="Google Shape;1187;p44"/>
          <p:cNvSpPr txBox="1"/>
          <p:nvPr>
            <p:ph idx="4294967295" type="subTitle"/>
          </p:nvPr>
        </p:nvSpPr>
        <p:spPr>
          <a:xfrm>
            <a:off x="336600" y="659075"/>
            <a:ext cx="8470800" cy="4068600"/>
          </a:xfrm>
          <a:prstGeom prst="rect">
            <a:avLst/>
          </a:prstGeom>
          <a:noFill/>
          <a:ln>
            <a:noFill/>
          </a:ln>
        </p:spPr>
        <p:txBody>
          <a:bodyPr anchorCtr="0" anchor="t" bIns="0" lIns="0" spcFirstLastPara="1" rIns="0" wrap="square" tIns="0">
            <a:noAutofit/>
          </a:bodyPr>
          <a:lstStyle/>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Introduction</a:t>
            </a:r>
            <a:endParaRPr sz="3100">
              <a:solidFill>
                <a:srgbClr val="0B5394"/>
              </a:solidFill>
              <a:latin typeface="Raleway"/>
              <a:ea typeface="Raleway"/>
              <a:cs typeface="Raleway"/>
              <a:sym typeface="Raleway"/>
            </a:endParaRPr>
          </a:p>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Full 'Exception Handling Block'</a:t>
            </a:r>
            <a:endParaRPr sz="3100">
              <a:solidFill>
                <a:srgbClr val="0B5394"/>
              </a:solidFill>
              <a:latin typeface="Raleway"/>
              <a:ea typeface="Raleway"/>
              <a:cs typeface="Raleway"/>
              <a:sym typeface="Raleway"/>
            </a:endParaRPr>
          </a:p>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Implementation of the Full 'Exception Handling Block'</a:t>
            </a:r>
            <a:endParaRPr sz="3100">
              <a:solidFill>
                <a:srgbClr val="0B5394"/>
              </a:solidFill>
              <a:latin typeface="Raleway"/>
              <a:ea typeface="Raleway"/>
              <a:cs typeface="Raleway"/>
              <a:sym typeface="Raleway"/>
            </a:endParaRPr>
          </a:p>
          <a:p>
            <a:pPr indent="-425450" lvl="0" marL="457200" marR="0" rtl="0" algn="l">
              <a:lnSpc>
                <a:spcPct val="110000"/>
              </a:lnSpc>
              <a:spcBef>
                <a:spcPts val="600"/>
              </a:spcBef>
              <a:spcAft>
                <a:spcPts val="0"/>
              </a:spcAft>
              <a:buClr>
                <a:srgbClr val="741B47"/>
              </a:buClr>
              <a:buSzPts val="3100"/>
              <a:buFont typeface="Raleway"/>
              <a:buChar char="▶"/>
            </a:pPr>
            <a:r>
              <a:rPr lang="tr-TR" sz="3100">
                <a:solidFill>
                  <a:srgbClr val="0B5394"/>
                </a:solidFill>
                <a:latin typeface="Raleway"/>
                <a:ea typeface="Raleway"/>
                <a:cs typeface="Raleway"/>
                <a:sym typeface="Raleway"/>
              </a:rPr>
              <a:t>Several Handling Scenarios</a:t>
            </a:r>
            <a:endParaRPr sz="3100">
              <a:solidFill>
                <a:srgbClr val="0B5394"/>
              </a:solidFill>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45"/>
          <p:cNvSpPr txBox="1"/>
          <p:nvPr>
            <p:ph type="ctrTitle"/>
          </p:nvPr>
        </p:nvSpPr>
        <p:spPr>
          <a:xfrm>
            <a:off x="1064050" y="2284200"/>
            <a:ext cx="7408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a:t>
            </a:r>
            <a:endParaRPr sz="3600">
              <a:solidFill>
                <a:srgbClr val="741B47"/>
              </a:solidFill>
              <a:latin typeface="Raleway Medium"/>
              <a:ea typeface="Raleway Medium"/>
              <a:cs typeface="Raleway Medium"/>
              <a:sym typeface="Raleway Medium"/>
            </a:endParaRPr>
          </a:p>
        </p:txBody>
      </p:sp>
      <p:sp>
        <p:nvSpPr>
          <p:cNvPr id="1193" name="Google Shape;1193;p4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99" name="Google Shape;1199;p4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pic>
        <p:nvPicPr>
          <p:cNvPr id="1200" name="Google Shape;1200;p46"/>
          <p:cNvPicPr preferRelativeResize="0"/>
          <p:nvPr/>
        </p:nvPicPr>
        <p:blipFill>
          <a:blip r:embed="rId3">
            <a:alphaModFix/>
          </a:blip>
          <a:stretch>
            <a:fillRect/>
          </a:stretch>
        </p:blipFill>
        <p:spPr>
          <a:xfrm>
            <a:off x="152400" y="597832"/>
            <a:ext cx="8496624" cy="43932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46" name="Google Shape;346;p1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347" name="Google Shape;347;p11"/>
          <p:cNvSpPr txBox="1"/>
          <p:nvPr>
            <p:ph idx="4294967295" type="subTitle"/>
          </p:nvPr>
        </p:nvSpPr>
        <p:spPr>
          <a:xfrm>
            <a:off x="295050" y="647800"/>
            <a:ext cx="8354100" cy="1278900"/>
          </a:xfrm>
          <a:prstGeom prst="rect">
            <a:avLst/>
          </a:prstGeom>
          <a:noFill/>
          <a:ln>
            <a:noFill/>
          </a:ln>
        </p:spPr>
        <p:txBody>
          <a:bodyPr anchorCtr="0" anchor="t" bIns="0" lIns="0" spcFirstLastPara="1" rIns="0" wrap="square" tIns="0">
            <a:noAutofit/>
          </a:bodyPr>
          <a:lstStyle/>
          <a:p>
            <a:pPr indent="0" lvl="0" marL="457200" marR="0" rtl="0" algn="just">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Consider the following example :</a:t>
            </a:r>
            <a:endParaRPr sz="2200">
              <a:solidFill>
                <a:srgbClr val="434343"/>
              </a:solidFill>
              <a:latin typeface="Montserrat Light"/>
              <a:ea typeface="Montserrat Light"/>
              <a:cs typeface="Montserrat Light"/>
              <a:sym typeface="Montserrat Light"/>
            </a:endParaRPr>
          </a:p>
        </p:txBody>
      </p:sp>
      <p:pic>
        <p:nvPicPr>
          <p:cNvPr id="348" name="Google Shape;348;p11"/>
          <p:cNvPicPr preferRelativeResize="0"/>
          <p:nvPr/>
        </p:nvPicPr>
        <p:blipFill>
          <a:blip r:embed="rId3">
            <a:alphaModFix/>
          </a:blip>
          <a:stretch>
            <a:fillRect/>
          </a:stretch>
        </p:blipFill>
        <p:spPr>
          <a:xfrm>
            <a:off x="261988" y="2131463"/>
            <a:ext cx="8620026" cy="691835"/>
          </a:xfrm>
          <a:prstGeom prst="rect">
            <a:avLst/>
          </a:prstGeom>
          <a:noFill/>
          <a:ln>
            <a:noFill/>
          </a:ln>
        </p:spPr>
      </p:pic>
      <p:sp>
        <p:nvSpPr>
          <p:cNvPr id="349" name="Google Shape;349;p11"/>
          <p:cNvSpPr txBox="1"/>
          <p:nvPr/>
        </p:nvSpPr>
        <p:spPr>
          <a:xfrm>
            <a:off x="4625500" y="2932050"/>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
        <p:nvSpPr>
          <p:cNvPr id="350" name="Google Shape;350;p11">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06" name="Google Shape;1206;p4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1207" name="Google Shape;1207;p47"/>
          <p:cNvSpPr txBox="1"/>
          <p:nvPr>
            <p:ph idx="4294967295" type="subTitle"/>
          </p:nvPr>
        </p:nvSpPr>
        <p:spPr>
          <a:xfrm>
            <a:off x="523650" y="724000"/>
            <a:ext cx="2815200" cy="6939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Example :</a:t>
            </a:r>
            <a:endParaRPr sz="2400">
              <a:solidFill>
                <a:srgbClr val="434343"/>
              </a:solidFill>
              <a:latin typeface="Montserrat Light"/>
              <a:ea typeface="Montserrat Light"/>
              <a:cs typeface="Montserrat Light"/>
              <a:sym typeface="Montserrat Light"/>
            </a:endParaRPr>
          </a:p>
        </p:txBody>
      </p:sp>
      <p:pic>
        <p:nvPicPr>
          <p:cNvPr id="1208" name="Google Shape;1208;p47"/>
          <p:cNvPicPr preferRelativeResize="0"/>
          <p:nvPr/>
        </p:nvPicPr>
        <p:blipFill>
          <a:blip r:embed="rId3">
            <a:alphaModFix/>
          </a:blip>
          <a:stretch>
            <a:fillRect/>
          </a:stretch>
        </p:blipFill>
        <p:spPr>
          <a:xfrm>
            <a:off x="381000" y="1783325"/>
            <a:ext cx="8463751" cy="1318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14" name="Google Shape;1214;p4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215" name="Google Shape;1215;p48"/>
          <p:cNvSpPr txBox="1"/>
          <p:nvPr>
            <p:ph idx="4294967295" type="subTitle"/>
          </p:nvPr>
        </p:nvSpPr>
        <p:spPr>
          <a:xfrm>
            <a:off x="295050" y="647800"/>
            <a:ext cx="8354100" cy="5448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see what happens if we input </a:t>
            </a:r>
            <a:r>
              <a:rPr lang="tr-TR" sz="2200">
                <a:solidFill>
                  <a:srgbClr val="434343"/>
                </a:solidFill>
                <a:latin typeface="Montserrat Medium"/>
                <a:ea typeface="Montserrat Medium"/>
                <a:cs typeface="Montserrat Medium"/>
                <a:sym typeface="Montserrat Medium"/>
              </a:rPr>
              <a:t>4</a:t>
            </a:r>
            <a:r>
              <a:rPr lang="tr-TR" sz="2200">
                <a:solidFill>
                  <a:srgbClr val="434343"/>
                </a:solidFill>
                <a:latin typeface="Montserrat Light"/>
                <a:ea typeface="Montserrat Light"/>
                <a:cs typeface="Montserrat Light"/>
                <a:sym typeface="Montserrat Light"/>
              </a:rPr>
              <a:t> and </a:t>
            </a:r>
            <a:r>
              <a:rPr lang="tr-TR" sz="2200">
                <a:solidFill>
                  <a:srgbClr val="434343"/>
                </a:solidFill>
                <a:latin typeface="Montserrat Medium"/>
                <a:ea typeface="Montserrat Medium"/>
                <a:cs typeface="Montserrat Medium"/>
                <a:sym typeface="Montserrat Medium"/>
              </a:rPr>
              <a:t>0</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p:txBody>
      </p:sp>
      <p:pic>
        <p:nvPicPr>
          <p:cNvPr id="1216" name="Google Shape;1216;p48"/>
          <p:cNvPicPr preferRelativeResize="0"/>
          <p:nvPr/>
        </p:nvPicPr>
        <p:blipFill>
          <a:blip r:embed="rId3">
            <a:alphaModFix/>
          </a:blip>
          <a:stretch>
            <a:fillRect/>
          </a:stretch>
        </p:blipFill>
        <p:spPr>
          <a:xfrm>
            <a:off x="394950" y="2530975"/>
            <a:ext cx="8354102" cy="2461942"/>
          </a:xfrm>
          <a:prstGeom prst="rect">
            <a:avLst/>
          </a:prstGeom>
          <a:noFill/>
          <a:ln>
            <a:noFill/>
          </a:ln>
        </p:spPr>
      </p:pic>
      <p:pic>
        <p:nvPicPr>
          <p:cNvPr id="1217" name="Google Shape;1217;p48"/>
          <p:cNvPicPr preferRelativeResize="0"/>
          <p:nvPr/>
        </p:nvPicPr>
        <p:blipFill>
          <a:blip r:embed="rId4">
            <a:alphaModFix/>
          </a:blip>
          <a:stretch>
            <a:fillRect/>
          </a:stretch>
        </p:blipFill>
        <p:spPr>
          <a:xfrm>
            <a:off x="7429950" y="3700050"/>
            <a:ext cx="1219200" cy="1219200"/>
          </a:xfrm>
          <a:prstGeom prst="rect">
            <a:avLst/>
          </a:prstGeom>
          <a:noFill/>
          <a:ln>
            <a:noFill/>
          </a:ln>
        </p:spPr>
      </p:pic>
      <p:sp>
        <p:nvSpPr>
          <p:cNvPr id="1218" name="Google Shape;1218;p48"/>
          <p:cNvSpPr/>
          <p:nvPr/>
        </p:nvSpPr>
        <p:spPr>
          <a:xfrm>
            <a:off x="1099625" y="4710075"/>
            <a:ext cx="3598800" cy="246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9" name="Google Shape;1219;p48"/>
          <p:cNvPicPr preferRelativeResize="0"/>
          <p:nvPr/>
        </p:nvPicPr>
        <p:blipFill>
          <a:blip r:embed="rId5">
            <a:alphaModFix/>
          </a:blip>
          <a:stretch>
            <a:fillRect/>
          </a:stretch>
        </p:blipFill>
        <p:spPr>
          <a:xfrm>
            <a:off x="457200" y="1097525"/>
            <a:ext cx="8291851" cy="12916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25" name="Google Shape;1225;p4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226" name="Google Shape;1226;p49"/>
          <p:cNvSpPr txBox="1"/>
          <p:nvPr>
            <p:ph idx="4294967295" type="subTitle"/>
          </p:nvPr>
        </p:nvSpPr>
        <p:spPr>
          <a:xfrm>
            <a:off x="295050" y="647800"/>
            <a:ext cx="8354100" cy="1397700"/>
          </a:xfrm>
          <a:prstGeom prst="rect">
            <a:avLst/>
          </a:prstGeom>
          <a:noFill/>
          <a:ln>
            <a:noFill/>
          </a:ln>
        </p:spPr>
        <p:txBody>
          <a:bodyPr anchorCtr="0" anchor="t" bIns="0" lIns="0" spcFirstLastPara="1" rIns="0" wrap="square" tIns="0">
            <a:noAutofit/>
          </a:bodyPr>
          <a:lstStyle/>
          <a:p>
            <a:pPr indent="0" lvl="0" marL="457200" marR="0" rtl="0" algn="just">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basic structure of </a:t>
            </a:r>
            <a:r>
              <a:rPr lang="tr-TR" sz="2200">
                <a:solidFill>
                  <a:srgbClr val="434343"/>
                </a:solidFill>
                <a:highlight>
                  <a:srgbClr val="EFEFEF"/>
                </a:highlight>
                <a:latin typeface="Consolas"/>
                <a:ea typeface="Consolas"/>
                <a:cs typeface="Consolas"/>
                <a:sym typeface="Consolas"/>
              </a:rPr>
              <a:t>try-except</a:t>
            </a:r>
            <a:r>
              <a:rPr lang="tr-TR" sz="2200">
                <a:solidFill>
                  <a:srgbClr val="434343"/>
                </a:solidFill>
                <a:latin typeface="Montserrat Light"/>
                <a:ea typeface="Montserrat Light"/>
                <a:cs typeface="Montserrat Light"/>
                <a:sym typeface="Montserrat Light"/>
              </a:rPr>
              <a:t> </a:t>
            </a:r>
            <a:r>
              <a:rPr b="1" lang="tr-TR" sz="2200">
                <a:solidFill>
                  <a:srgbClr val="434343"/>
                </a:solidFill>
                <a:latin typeface="Montserrat"/>
                <a:ea typeface="Montserrat"/>
                <a:cs typeface="Montserrat"/>
                <a:sym typeface="Montserrat"/>
              </a:rPr>
              <a:t>statement </a:t>
            </a:r>
            <a:r>
              <a:rPr lang="tr-TR" sz="2200">
                <a:solidFill>
                  <a:srgbClr val="434343"/>
                </a:solidFill>
                <a:latin typeface="Montserrat Light"/>
                <a:ea typeface="Montserrat Light"/>
                <a:cs typeface="Montserrat Light"/>
                <a:sym typeface="Montserrat Light"/>
              </a:rPr>
              <a:t>looks like :</a:t>
            </a:r>
            <a:endParaRPr sz="2200">
              <a:solidFill>
                <a:srgbClr val="434343"/>
              </a:solidFill>
              <a:latin typeface="Montserrat Light"/>
              <a:ea typeface="Montserrat Light"/>
              <a:cs typeface="Montserrat Light"/>
              <a:sym typeface="Montserrat Light"/>
            </a:endParaRPr>
          </a:p>
        </p:txBody>
      </p:sp>
      <p:sp>
        <p:nvSpPr>
          <p:cNvPr id="1227" name="Google Shape;1227;p49"/>
          <p:cNvSpPr/>
          <p:nvPr/>
        </p:nvSpPr>
        <p:spPr>
          <a:xfrm>
            <a:off x="480950" y="2215250"/>
            <a:ext cx="1926600" cy="54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000">
                <a:latin typeface="Consolas"/>
                <a:ea typeface="Consolas"/>
                <a:cs typeface="Consolas"/>
                <a:sym typeface="Consolas"/>
              </a:rPr>
              <a:t>try:</a:t>
            </a:r>
            <a:endParaRPr sz="2000">
              <a:latin typeface="Consolas"/>
              <a:ea typeface="Consolas"/>
              <a:cs typeface="Consolas"/>
              <a:sym typeface="Consolas"/>
            </a:endParaRPr>
          </a:p>
        </p:txBody>
      </p:sp>
      <p:sp>
        <p:nvSpPr>
          <p:cNvPr id="1228" name="Google Shape;1228;p49"/>
          <p:cNvSpPr/>
          <p:nvPr/>
        </p:nvSpPr>
        <p:spPr>
          <a:xfrm>
            <a:off x="2942350" y="2817875"/>
            <a:ext cx="5720700" cy="543300"/>
          </a:xfrm>
          <a:prstGeom prst="roundRect">
            <a:avLst>
              <a:gd fmla="val 16667" name="adj"/>
            </a:avLst>
          </a:prstGeom>
          <a:solidFill>
            <a:schemeClr val="lt2"/>
          </a:solid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000">
                <a:latin typeface="Consolas"/>
                <a:ea typeface="Consolas"/>
                <a:cs typeface="Consolas"/>
                <a:sym typeface="Consolas"/>
              </a:rPr>
              <a:t>code block to be normally executed</a:t>
            </a:r>
            <a:endParaRPr sz="2000">
              <a:latin typeface="Consolas"/>
              <a:ea typeface="Consolas"/>
              <a:cs typeface="Consolas"/>
              <a:sym typeface="Consolas"/>
            </a:endParaRPr>
          </a:p>
        </p:txBody>
      </p:sp>
      <p:sp>
        <p:nvSpPr>
          <p:cNvPr id="1229" name="Google Shape;1229;p49"/>
          <p:cNvSpPr txBox="1"/>
          <p:nvPr/>
        </p:nvSpPr>
        <p:spPr>
          <a:xfrm>
            <a:off x="2547200" y="2567550"/>
            <a:ext cx="624300" cy="9591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b="1" lang="tr-TR" sz="4000">
                <a:solidFill>
                  <a:srgbClr val="434343"/>
                </a:solidFill>
                <a:latin typeface="Montserrat"/>
                <a:ea typeface="Montserrat"/>
                <a:cs typeface="Montserrat"/>
                <a:sym typeface="Montserrat"/>
              </a:rPr>
              <a:t>{</a:t>
            </a:r>
            <a:endParaRPr b="1" sz="4000"/>
          </a:p>
        </p:txBody>
      </p:sp>
      <p:sp>
        <p:nvSpPr>
          <p:cNvPr id="1230" name="Google Shape;1230;p49"/>
          <p:cNvSpPr/>
          <p:nvPr/>
        </p:nvSpPr>
        <p:spPr>
          <a:xfrm>
            <a:off x="480950" y="3420125"/>
            <a:ext cx="1926600" cy="54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000">
                <a:latin typeface="Consolas"/>
                <a:ea typeface="Consolas"/>
                <a:cs typeface="Consolas"/>
                <a:sym typeface="Consolas"/>
              </a:rPr>
              <a:t>except:</a:t>
            </a:r>
            <a:endParaRPr sz="2000">
              <a:latin typeface="Consolas"/>
              <a:ea typeface="Consolas"/>
              <a:cs typeface="Consolas"/>
              <a:sym typeface="Consolas"/>
            </a:endParaRPr>
          </a:p>
        </p:txBody>
      </p:sp>
      <p:sp>
        <p:nvSpPr>
          <p:cNvPr id="1231" name="Google Shape;1231;p49"/>
          <p:cNvSpPr/>
          <p:nvPr/>
        </p:nvSpPr>
        <p:spPr>
          <a:xfrm>
            <a:off x="2942350" y="4022750"/>
            <a:ext cx="5720700" cy="543300"/>
          </a:xfrm>
          <a:prstGeom prst="roundRect">
            <a:avLst>
              <a:gd fmla="val 16667" name="adj"/>
            </a:avLst>
          </a:prstGeom>
          <a:solidFill>
            <a:schemeClr val="lt2"/>
          </a:solid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000">
                <a:latin typeface="Consolas"/>
                <a:ea typeface="Consolas"/>
                <a:cs typeface="Consolas"/>
                <a:sym typeface="Consolas"/>
              </a:rPr>
              <a:t>code block to be exceptionally executed</a:t>
            </a:r>
            <a:endParaRPr sz="2000">
              <a:latin typeface="Consolas"/>
              <a:ea typeface="Consolas"/>
              <a:cs typeface="Consolas"/>
              <a:sym typeface="Consolas"/>
            </a:endParaRPr>
          </a:p>
        </p:txBody>
      </p:sp>
      <p:sp>
        <p:nvSpPr>
          <p:cNvPr id="1232" name="Google Shape;1232;p49"/>
          <p:cNvSpPr txBox="1"/>
          <p:nvPr/>
        </p:nvSpPr>
        <p:spPr>
          <a:xfrm>
            <a:off x="2547200" y="3772425"/>
            <a:ext cx="624300" cy="9591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b="1" lang="tr-TR" sz="4000">
                <a:solidFill>
                  <a:srgbClr val="434343"/>
                </a:solidFill>
                <a:latin typeface="Montserrat"/>
                <a:ea typeface="Montserrat"/>
                <a:cs typeface="Montserrat"/>
                <a:sym typeface="Montserrat"/>
              </a:rPr>
              <a:t>{</a:t>
            </a:r>
            <a:endParaRPr b="1" sz="4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id="1237" name="Google Shape;1237;p50"/>
          <p:cNvPicPr preferRelativeResize="0"/>
          <p:nvPr/>
        </p:nvPicPr>
        <p:blipFill>
          <a:blip r:embed="rId3">
            <a:alphaModFix/>
          </a:blip>
          <a:stretch>
            <a:fillRect/>
          </a:stretch>
        </p:blipFill>
        <p:spPr>
          <a:xfrm>
            <a:off x="304800" y="1462075"/>
            <a:ext cx="8005399" cy="2015850"/>
          </a:xfrm>
          <a:prstGeom prst="rect">
            <a:avLst/>
          </a:prstGeom>
          <a:noFill/>
          <a:ln>
            <a:noFill/>
          </a:ln>
        </p:spPr>
      </p:pic>
      <p:sp>
        <p:nvSpPr>
          <p:cNvPr id="1238" name="Google Shape;1238;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39" name="Google Shape;1239;p5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240" name="Google Shape;1240;p50"/>
          <p:cNvSpPr txBox="1"/>
          <p:nvPr>
            <p:ph idx="4294967295" type="subTitle"/>
          </p:nvPr>
        </p:nvSpPr>
        <p:spPr>
          <a:xfrm>
            <a:off x="295050" y="571600"/>
            <a:ext cx="8354100" cy="812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fix this exception problem using </a:t>
            </a:r>
            <a:r>
              <a:rPr lang="tr-TR" sz="2200">
                <a:solidFill>
                  <a:srgbClr val="434343"/>
                </a:solidFill>
                <a:highlight>
                  <a:srgbClr val="EFEFEF"/>
                </a:highlight>
                <a:latin typeface="Consolas"/>
                <a:ea typeface="Consolas"/>
                <a:cs typeface="Consolas"/>
                <a:sym typeface="Consolas"/>
              </a:rPr>
              <a:t>try-except</a:t>
            </a:r>
            <a:r>
              <a:rPr lang="tr-TR" sz="2200">
                <a:solidFill>
                  <a:srgbClr val="434343"/>
                </a:solidFill>
                <a:latin typeface="Montserrat Light"/>
                <a:ea typeface="Montserrat Light"/>
                <a:cs typeface="Montserrat Light"/>
                <a:sym typeface="Montserrat Light"/>
              </a:rPr>
              <a:t> </a:t>
            </a:r>
            <a:r>
              <a:rPr b="1" lang="tr-TR" sz="2200">
                <a:solidFill>
                  <a:srgbClr val="434343"/>
                </a:solidFill>
                <a:latin typeface="Montserrat"/>
                <a:ea typeface="Montserrat"/>
                <a:cs typeface="Montserrat"/>
                <a:sym typeface="Montserrat"/>
              </a:rPr>
              <a:t>statement </a:t>
            </a:r>
            <a:r>
              <a:rPr lang="tr-TR" sz="2200">
                <a:solidFill>
                  <a:srgbClr val="434343"/>
                </a:solidFill>
                <a:latin typeface="Montserrat Light"/>
                <a:ea typeface="Montserrat Light"/>
                <a:cs typeface="Montserrat Light"/>
                <a:sym typeface="Montserrat Light"/>
              </a:rPr>
              <a:t>as follows and pass the </a:t>
            </a:r>
            <a:r>
              <a:rPr lang="tr-TR" sz="2200">
                <a:solidFill>
                  <a:srgbClr val="434343"/>
                </a:solidFill>
                <a:highlight>
                  <a:srgbClr val="FFE599"/>
                </a:highlight>
                <a:latin typeface="Montserrat Light"/>
                <a:ea typeface="Montserrat Light"/>
                <a:cs typeface="Montserrat Light"/>
                <a:sym typeface="Montserrat Light"/>
              </a:rPr>
              <a:t>numbers </a:t>
            </a:r>
            <a:r>
              <a:rPr lang="tr-TR" sz="2200">
                <a:solidFill>
                  <a:srgbClr val="434343"/>
                </a:solidFill>
                <a:highlight>
                  <a:srgbClr val="FFE599"/>
                </a:highlight>
                <a:latin typeface="Montserrat Medium"/>
                <a:ea typeface="Montserrat Medium"/>
                <a:cs typeface="Montserrat Medium"/>
                <a:sym typeface="Montserrat Medium"/>
              </a:rPr>
              <a:t>5</a:t>
            </a:r>
            <a:r>
              <a:rPr lang="tr-TR" sz="2200">
                <a:solidFill>
                  <a:srgbClr val="434343"/>
                </a:solidFill>
                <a:highlight>
                  <a:srgbClr val="FFE599"/>
                </a:highlight>
                <a:latin typeface="Montserrat Light"/>
                <a:ea typeface="Montserrat Light"/>
                <a:cs typeface="Montserrat Light"/>
                <a:sym typeface="Montserrat Light"/>
              </a:rPr>
              <a:t> and </a:t>
            </a:r>
            <a:r>
              <a:rPr lang="tr-TR" sz="2200">
                <a:solidFill>
                  <a:srgbClr val="434343"/>
                </a:solidFill>
                <a:highlight>
                  <a:srgbClr val="FFE599"/>
                </a:highlight>
                <a:latin typeface="Montserrat Medium"/>
                <a:ea typeface="Montserrat Medium"/>
                <a:cs typeface="Montserrat Medium"/>
                <a:sym typeface="Montserrat Medium"/>
              </a:rPr>
              <a:t>0</a:t>
            </a:r>
            <a:r>
              <a:rPr lang="tr-TR" sz="2200">
                <a:solidFill>
                  <a:srgbClr val="434343"/>
                </a:solidFill>
                <a:highlight>
                  <a:srgbClr val="FFE599"/>
                </a:highlight>
                <a:latin typeface="Montserrat Light"/>
                <a:ea typeface="Montserrat Light"/>
                <a:cs typeface="Montserrat Light"/>
                <a:sym typeface="Montserrat Light"/>
              </a:rPr>
              <a:t> :</a:t>
            </a:r>
            <a:endParaRPr sz="2200">
              <a:solidFill>
                <a:srgbClr val="434343"/>
              </a:solidFill>
              <a:highlight>
                <a:srgbClr val="FFE599"/>
              </a:highlight>
              <a:latin typeface="Montserrat Light"/>
              <a:ea typeface="Montserrat Light"/>
              <a:cs typeface="Montserrat Light"/>
              <a:sym typeface="Montserrat Light"/>
            </a:endParaRPr>
          </a:p>
        </p:txBody>
      </p:sp>
      <p:pic>
        <p:nvPicPr>
          <p:cNvPr id="1241" name="Google Shape;1241;p50"/>
          <p:cNvPicPr preferRelativeResize="0"/>
          <p:nvPr/>
        </p:nvPicPr>
        <p:blipFill>
          <a:blip r:embed="rId4">
            <a:alphaModFix/>
          </a:blip>
          <a:stretch>
            <a:fillRect/>
          </a:stretch>
        </p:blipFill>
        <p:spPr>
          <a:xfrm>
            <a:off x="329575" y="3556299"/>
            <a:ext cx="7955859" cy="927426"/>
          </a:xfrm>
          <a:prstGeom prst="rect">
            <a:avLst/>
          </a:prstGeom>
          <a:noFill/>
          <a:ln>
            <a:noFill/>
          </a:ln>
        </p:spPr>
      </p:pic>
      <p:sp>
        <p:nvSpPr>
          <p:cNvPr id="1242" name="Google Shape;1242;p50"/>
          <p:cNvSpPr/>
          <p:nvPr/>
        </p:nvSpPr>
        <p:spPr>
          <a:xfrm>
            <a:off x="5867475" y="3271575"/>
            <a:ext cx="1653000" cy="468600"/>
          </a:xfrm>
          <a:prstGeom prst="wedgeRectCallout">
            <a:avLst>
              <a:gd fmla="val -84130" name="adj1"/>
              <a:gd fmla="val -55479"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sz="1500">
                <a:latin typeface="Montserrat"/>
                <a:ea typeface="Montserrat"/>
                <a:cs typeface="Montserrat"/>
                <a:sym typeface="Montserrat"/>
              </a:rPr>
              <a:t>executes </a:t>
            </a:r>
            <a:r>
              <a:rPr b="1" lang="tr-TR" sz="1500">
                <a:latin typeface="Consolas"/>
                <a:ea typeface="Consolas"/>
                <a:cs typeface="Consolas"/>
                <a:sym typeface="Consolas"/>
              </a:rPr>
              <a:t>except</a:t>
            </a:r>
            <a:r>
              <a:rPr lang="tr-TR" sz="1500">
                <a:latin typeface="Montserrat"/>
                <a:ea typeface="Montserrat"/>
                <a:cs typeface="Montserrat"/>
                <a:sym typeface="Montserrat"/>
              </a:rPr>
              <a:t> block</a:t>
            </a:r>
            <a:endParaRPr sz="1500">
              <a:latin typeface="Montserrat"/>
              <a:ea typeface="Montserrat"/>
              <a:cs typeface="Montserrat"/>
              <a:sym typeface="Montserrat"/>
            </a:endParaRPr>
          </a:p>
        </p:txBody>
      </p:sp>
      <p:sp>
        <p:nvSpPr>
          <p:cNvPr id="1243" name="Google Shape;1243;p50"/>
          <p:cNvSpPr/>
          <p:nvPr/>
        </p:nvSpPr>
        <p:spPr>
          <a:xfrm>
            <a:off x="5867475" y="3271575"/>
            <a:ext cx="1653000" cy="468600"/>
          </a:xfrm>
          <a:prstGeom prst="wedgeRectCallout">
            <a:avLst>
              <a:gd fmla="val -119174" name="adj1"/>
              <a:gd fmla="val 144862"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sz="1500">
                <a:latin typeface="Montserrat"/>
                <a:ea typeface="Montserrat"/>
                <a:cs typeface="Montserrat"/>
                <a:sym typeface="Montserrat"/>
              </a:rPr>
              <a:t>executes </a:t>
            </a:r>
            <a:r>
              <a:rPr b="1" lang="tr-TR" sz="1500">
                <a:latin typeface="Consolas"/>
                <a:ea typeface="Consolas"/>
                <a:cs typeface="Consolas"/>
                <a:sym typeface="Consolas"/>
              </a:rPr>
              <a:t>except</a:t>
            </a:r>
            <a:r>
              <a:rPr lang="tr-TR" sz="1500">
                <a:latin typeface="Montserrat"/>
                <a:ea typeface="Montserrat"/>
                <a:cs typeface="Montserrat"/>
                <a:sym typeface="Montserrat"/>
              </a:rPr>
              <a:t> block</a:t>
            </a:r>
            <a:endParaRPr sz="15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49" name="Google Shape;1249;p5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250" name="Google Shape;1250;p51"/>
          <p:cNvSpPr txBox="1"/>
          <p:nvPr>
            <p:ph idx="4294967295" type="subTitle"/>
          </p:nvPr>
        </p:nvSpPr>
        <p:spPr>
          <a:xfrm>
            <a:off x="295050" y="647800"/>
            <a:ext cx="8354100" cy="9003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This time let’s specify the exception type which is </a:t>
            </a:r>
            <a:r>
              <a:rPr lang="tr-TR">
                <a:solidFill>
                  <a:srgbClr val="434343"/>
                </a:solidFill>
                <a:latin typeface="Consolas"/>
                <a:ea typeface="Consolas"/>
                <a:cs typeface="Consolas"/>
                <a:sym typeface="Consolas"/>
              </a:rPr>
              <a:t>ZeroDivisionError</a:t>
            </a:r>
            <a:r>
              <a:rPr lang="tr-TR">
                <a:solidFill>
                  <a:srgbClr val="434343"/>
                </a:solidFill>
                <a:latin typeface="Montserrat Light"/>
                <a:ea typeface="Montserrat Light"/>
                <a:cs typeface="Montserrat Light"/>
                <a:sym typeface="Montserrat Light"/>
              </a:rPr>
              <a:t> :</a:t>
            </a:r>
            <a:endParaRPr>
              <a:solidFill>
                <a:srgbClr val="434343"/>
              </a:solidFill>
              <a:latin typeface="Montserrat Light"/>
              <a:ea typeface="Montserrat Light"/>
              <a:cs typeface="Montserrat Light"/>
              <a:sym typeface="Montserrat Light"/>
            </a:endParaRPr>
          </a:p>
        </p:txBody>
      </p:sp>
      <p:pic>
        <p:nvPicPr>
          <p:cNvPr id="1251" name="Google Shape;1251;p51"/>
          <p:cNvPicPr preferRelativeResize="0"/>
          <p:nvPr/>
        </p:nvPicPr>
        <p:blipFill>
          <a:blip r:embed="rId3">
            <a:alphaModFix/>
          </a:blip>
          <a:stretch>
            <a:fillRect/>
          </a:stretch>
        </p:blipFill>
        <p:spPr>
          <a:xfrm>
            <a:off x="152400" y="1395700"/>
            <a:ext cx="8839199" cy="2206195"/>
          </a:xfrm>
          <a:prstGeom prst="rect">
            <a:avLst/>
          </a:prstGeom>
          <a:noFill/>
          <a:ln>
            <a:noFill/>
          </a:ln>
        </p:spPr>
      </p:pic>
      <p:pic>
        <p:nvPicPr>
          <p:cNvPr id="1252" name="Google Shape;1252;p51"/>
          <p:cNvPicPr preferRelativeResize="0"/>
          <p:nvPr/>
        </p:nvPicPr>
        <p:blipFill>
          <a:blip r:embed="rId4">
            <a:alphaModFix/>
          </a:blip>
          <a:stretch>
            <a:fillRect/>
          </a:stretch>
        </p:blipFill>
        <p:spPr>
          <a:xfrm>
            <a:off x="762000" y="3711849"/>
            <a:ext cx="7497925" cy="1254425"/>
          </a:xfrm>
          <a:prstGeom prst="rect">
            <a:avLst/>
          </a:prstGeom>
          <a:noFill/>
          <a:ln cap="flat" cmpd="sng" w="9525">
            <a:solidFill>
              <a:srgbClr val="1C4587"/>
            </a:solidFill>
            <a:prstDash val="solid"/>
            <a:round/>
            <a:headEnd len="sm" w="sm" type="none"/>
            <a:tailEnd len="sm" w="sm" type="none"/>
          </a:ln>
          <a:effectLst>
            <a:outerShdw blurRad="57150" rotWithShape="0" algn="bl" dir="5400000" dist="19050">
              <a:srgbClr val="000000">
                <a:alpha val="50000"/>
              </a:srgbClr>
            </a:outerShdw>
          </a:effectLst>
        </p:spPr>
      </p:pic>
      <p:sp>
        <p:nvSpPr>
          <p:cNvPr id="1253" name="Google Shape;1253;p51"/>
          <p:cNvSpPr/>
          <p:nvPr/>
        </p:nvSpPr>
        <p:spPr>
          <a:xfrm>
            <a:off x="4918675" y="2707250"/>
            <a:ext cx="1767900" cy="468600"/>
          </a:xfrm>
          <a:prstGeom prst="wedgeRectCallout">
            <a:avLst>
              <a:gd fmla="val -118569" name="adj1"/>
              <a:gd fmla="val 15930"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sz="1500">
                <a:latin typeface="Montserrat"/>
                <a:ea typeface="Montserrat"/>
                <a:cs typeface="Montserrat"/>
                <a:sym typeface="Montserrat"/>
              </a:rPr>
              <a:t>We specify the </a:t>
            </a:r>
            <a:r>
              <a:rPr b="1" lang="tr-TR" sz="1500">
                <a:latin typeface="Consolas"/>
                <a:ea typeface="Consolas"/>
                <a:cs typeface="Consolas"/>
                <a:sym typeface="Consolas"/>
              </a:rPr>
              <a:t>exception error</a:t>
            </a:r>
            <a:endParaRPr b="1" sz="1500">
              <a:latin typeface="Consolas"/>
              <a:ea typeface="Consolas"/>
              <a:cs typeface="Consolas"/>
              <a:sym typeface="Consolas"/>
            </a:endParaRPr>
          </a:p>
        </p:txBody>
      </p:sp>
      <p:sp>
        <p:nvSpPr>
          <p:cNvPr id="1254" name="Google Shape;1254;p51"/>
          <p:cNvSpPr/>
          <p:nvPr/>
        </p:nvSpPr>
        <p:spPr>
          <a:xfrm>
            <a:off x="1957525" y="2886350"/>
            <a:ext cx="1767900" cy="289500"/>
          </a:xfrm>
          <a:prstGeom prst="roundRect">
            <a:avLst>
              <a:gd fmla="val 16667" name="adj"/>
            </a:avLst>
          </a:prstGeom>
          <a:noFill/>
          <a:ln cap="flat" cmpd="sng" w="19050">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60" name="Google Shape;1260;p5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261" name="Google Shape;1261;p52"/>
          <p:cNvSpPr txBox="1"/>
          <p:nvPr>
            <p:ph idx="4294967295" type="subTitle"/>
          </p:nvPr>
        </p:nvSpPr>
        <p:spPr>
          <a:xfrm>
            <a:off x="295050" y="647800"/>
            <a:ext cx="8354100" cy="5064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Let’s pass the same numbers </a:t>
            </a:r>
            <a:r>
              <a:rPr lang="tr-TR" sz="2200">
                <a:solidFill>
                  <a:srgbClr val="434343"/>
                </a:solidFill>
                <a:highlight>
                  <a:srgbClr val="FFE599"/>
                </a:highlight>
                <a:latin typeface="Montserrat Medium"/>
                <a:ea typeface="Montserrat Medium"/>
                <a:cs typeface="Montserrat Medium"/>
                <a:sym typeface="Montserrat Medium"/>
              </a:rPr>
              <a:t>5 </a:t>
            </a:r>
            <a:r>
              <a:rPr lang="tr-TR" sz="2200">
                <a:solidFill>
                  <a:srgbClr val="434343"/>
                </a:solidFill>
                <a:highlight>
                  <a:srgbClr val="FFE599"/>
                </a:highlight>
                <a:latin typeface="Montserrat"/>
                <a:ea typeface="Montserrat"/>
                <a:cs typeface="Montserrat"/>
                <a:sym typeface="Montserrat"/>
              </a:rPr>
              <a:t>and </a:t>
            </a:r>
            <a:r>
              <a:rPr lang="tr-TR" sz="2200">
                <a:solidFill>
                  <a:srgbClr val="434343"/>
                </a:solidFill>
                <a:highlight>
                  <a:srgbClr val="FFE599"/>
                </a:highlight>
                <a:latin typeface="Montserrat Medium"/>
                <a:ea typeface="Montserrat Medium"/>
                <a:cs typeface="Montserrat Medium"/>
                <a:sym typeface="Montserrat Medium"/>
              </a:rPr>
              <a:t>0</a:t>
            </a:r>
            <a:r>
              <a:rPr lang="tr-TR">
                <a:solidFill>
                  <a:srgbClr val="434343"/>
                </a:solidFill>
                <a:latin typeface="Montserrat Light"/>
                <a:ea typeface="Montserrat Light"/>
                <a:cs typeface="Montserrat Light"/>
                <a:sym typeface="Montserrat Light"/>
              </a:rPr>
              <a:t>.:</a:t>
            </a:r>
            <a:endParaRPr>
              <a:solidFill>
                <a:srgbClr val="434343"/>
              </a:solidFill>
              <a:latin typeface="Montserrat Light"/>
              <a:ea typeface="Montserrat Light"/>
              <a:cs typeface="Montserrat Light"/>
              <a:sym typeface="Montserrat Light"/>
            </a:endParaRPr>
          </a:p>
        </p:txBody>
      </p:sp>
      <p:pic>
        <p:nvPicPr>
          <p:cNvPr id="1262" name="Google Shape;1262;p52"/>
          <p:cNvPicPr preferRelativeResize="0"/>
          <p:nvPr/>
        </p:nvPicPr>
        <p:blipFill>
          <a:blip r:embed="rId3">
            <a:alphaModFix/>
          </a:blip>
          <a:stretch>
            <a:fillRect/>
          </a:stretch>
        </p:blipFill>
        <p:spPr>
          <a:xfrm>
            <a:off x="233625" y="3365937"/>
            <a:ext cx="8476948" cy="1270813"/>
          </a:xfrm>
          <a:prstGeom prst="rect">
            <a:avLst/>
          </a:prstGeom>
          <a:noFill/>
          <a:ln>
            <a:noFill/>
          </a:ln>
        </p:spPr>
      </p:pic>
      <p:pic>
        <p:nvPicPr>
          <p:cNvPr id="1263" name="Google Shape;1263;p52"/>
          <p:cNvPicPr preferRelativeResize="0"/>
          <p:nvPr/>
        </p:nvPicPr>
        <p:blipFill>
          <a:blip r:embed="rId4">
            <a:alphaModFix/>
          </a:blip>
          <a:stretch>
            <a:fillRect/>
          </a:stretch>
        </p:blipFill>
        <p:spPr>
          <a:xfrm>
            <a:off x="228600" y="1167100"/>
            <a:ext cx="8476949" cy="211578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69" name="Google Shape;1269;p5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270" name="Google Shape;1270;p53"/>
          <p:cNvSpPr txBox="1"/>
          <p:nvPr>
            <p:ph idx="4294967295" type="subTitle"/>
          </p:nvPr>
        </p:nvSpPr>
        <p:spPr>
          <a:xfrm>
            <a:off x="379525" y="669875"/>
            <a:ext cx="8341800" cy="3115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a:buChar char="▸"/>
            </a:pPr>
            <a:r>
              <a:rPr b="1" lang="tr-TR" sz="2200">
                <a:solidFill>
                  <a:srgbClr val="073763"/>
                </a:solidFill>
                <a:latin typeface="Montserrat"/>
                <a:ea typeface="Montserrat"/>
                <a:cs typeface="Montserrat"/>
                <a:sym typeface="Montserrat"/>
              </a:rPr>
              <a:t>Task :</a:t>
            </a:r>
            <a:endParaRPr b="1" sz="2200">
              <a:solidFill>
                <a:srgbClr val="073763"/>
              </a:solidFill>
              <a:latin typeface="Montserrat"/>
              <a:ea typeface="Montserrat"/>
              <a:cs typeface="Montserrat"/>
              <a:sym typeface="Montserra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Try to open a non-existing file named </a:t>
            </a:r>
            <a:r>
              <a:rPr lang="tr-TR" sz="2200">
                <a:solidFill>
                  <a:srgbClr val="434343"/>
                </a:solidFill>
                <a:latin typeface="Consolas"/>
                <a:ea typeface="Consolas"/>
                <a:cs typeface="Consolas"/>
                <a:sym typeface="Consolas"/>
              </a:rPr>
              <a:t>my_file.txt</a:t>
            </a:r>
            <a:r>
              <a:rPr lang="tr-TR" sz="2200">
                <a:solidFill>
                  <a:srgbClr val="434343"/>
                </a:solidFill>
                <a:latin typeface="Montserrat Light"/>
                <a:ea typeface="Montserrat Light"/>
                <a:cs typeface="Montserrat Light"/>
                <a:sym typeface="Montserrat Light"/>
              </a:rPr>
              <a:t> to read using </a:t>
            </a:r>
            <a:r>
              <a:rPr b="1" lang="tr-TR" sz="2200">
                <a:solidFill>
                  <a:srgbClr val="434343"/>
                </a:solidFill>
                <a:latin typeface="Consolas"/>
                <a:ea typeface="Consolas"/>
                <a:cs typeface="Consolas"/>
                <a:sym typeface="Consolas"/>
              </a:rPr>
              <a:t>try - except</a:t>
            </a:r>
            <a:r>
              <a:rPr lang="tr-TR" sz="2200">
                <a:solidFill>
                  <a:srgbClr val="434343"/>
                </a:solidFill>
                <a:latin typeface="Montserrat Light"/>
                <a:ea typeface="Montserrat Light"/>
                <a:cs typeface="Montserrat Light"/>
                <a:sym typeface="Montserrat Light"/>
              </a:rPr>
              <a:t> block,</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Give the following message in case of exception raises:</a:t>
            </a:r>
            <a:endParaRPr sz="2200">
              <a:solidFill>
                <a:srgbClr val="434343"/>
              </a:solidFill>
              <a:latin typeface="Montserrat Light"/>
              <a:ea typeface="Montserrat Light"/>
              <a:cs typeface="Montserrat Light"/>
              <a:sym typeface="Montserrat Light"/>
            </a:endParaRPr>
          </a:p>
          <a:p>
            <a:pPr indent="-368300" lvl="2" marL="13716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highlight>
                  <a:srgbClr val="EFEFEF"/>
                </a:highlight>
                <a:latin typeface="Consolas"/>
                <a:ea typeface="Consolas"/>
                <a:cs typeface="Consolas"/>
                <a:sym typeface="Consolas"/>
              </a:rPr>
              <a:t>"There is not such a file or the path is incorrect."</a:t>
            </a:r>
            <a:endParaRPr sz="2200">
              <a:solidFill>
                <a:srgbClr val="434343"/>
              </a:solidFill>
              <a:highlight>
                <a:srgbClr val="EFEFEF"/>
              </a:highlight>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76" name="Google Shape;1276;p5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277" name="Google Shape;1277;p54"/>
          <p:cNvSpPr txBox="1"/>
          <p:nvPr>
            <p:ph idx="4294967295" type="subTitle"/>
          </p:nvPr>
        </p:nvSpPr>
        <p:spPr>
          <a:xfrm>
            <a:off x="379525" y="669875"/>
            <a:ext cx="83418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a:buChar char="▸"/>
            </a:pPr>
            <a:r>
              <a:rPr lang="tr-TR" sz="2200">
                <a:solidFill>
                  <a:srgbClr val="073763"/>
                </a:solidFill>
                <a:latin typeface="Montserrat Light"/>
                <a:ea typeface="Montserrat Light"/>
                <a:cs typeface="Montserrat Light"/>
                <a:sym typeface="Montserrat Light"/>
              </a:rPr>
              <a:t>The </a:t>
            </a:r>
            <a:r>
              <a:rPr b="1" lang="tr-TR" sz="2200">
                <a:solidFill>
                  <a:srgbClr val="073763"/>
                </a:solidFill>
                <a:latin typeface="Consolas"/>
                <a:ea typeface="Consolas"/>
                <a:cs typeface="Consolas"/>
                <a:sym typeface="Consolas"/>
              </a:rPr>
              <a:t>try - except</a:t>
            </a:r>
            <a:r>
              <a:rPr lang="tr-TR" sz="2200">
                <a:solidFill>
                  <a:srgbClr val="073763"/>
                </a:solidFill>
                <a:latin typeface="Montserrat Light"/>
                <a:ea typeface="Montserrat Light"/>
                <a:cs typeface="Montserrat Light"/>
                <a:sym typeface="Montserrat Light"/>
              </a:rPr>
              <a:t> code block can be as follows </a:t>
            </a:r>
            <a:r>
              <a:rPr b="1" lang="tr-TR" sz="2200">
                <a:solidFill>
                  <a:srgbClr val="073763"/>
                </a:solidFill>
                <a:latin typeface="Montserrat"/>
                <a:ea typeface="Montserrat"/>
                <a:cs typeface="Montserrat"/>
                <a:sym typeface="Montserrat"/>
              </a:rPr>
              <a:t>:</a:t>
            </a:r>
            <a:endParaRPr sz="2200">
              <a:solidFill>
                <a:srgbClr val="434343"/>
              </a:solidFill>
              <a:highlight>
                <a:srgbClr val="EFEFEF"/>
              </a:highlight>
              <a:latin typeface="Consolas"/>
              <a:ea typeface="Consolas"/>
              <a:cs typeface="Consolas"/>
              <a:sym typeface="Consolas"/>
            </a:endParaRPr>
          </a:p>
        </p:txBody>
      </p:sp>
      <p:pic>
        <p:nvPicPr>
          <p:cNvPr id="1278" name="Google Shape;1278;p54"/>
          <p:cNvPicPr preferRelativeResize="0"/>
          <p:nvPr/>
        </p:nvPicPr>
        <p:blipFill>
          <a:blip r:embed="rId3">
            <a:alphaModFix/>
          </a:blip>
          <a:stretch>
            <a:fillRect/>
          </a:stretch>
        </p:blipFill>
        <p:spPr>
          <a:xfrm>
            <a:off x="152400" y="1143875"/>
            <a:ext cx="8839201" cy="1552902"/>
          </a:xfrm>
          <a:prstGeom prst="rect">
            <a:avLst/>
          </a:prstGeom>
          <a:noFill/>
          <a:ln cap="flat" cmpd="sng" w="9525">
            <a:solidFill>
              <a:srgbClr val="1C4587"/>
            </a:solidFill>
            <a:prstDash val="solid"/>
            <a:round/>
            <a:headEnd len="sm" w="sm" type="none"/>
            <a:tailEnd len="sm" w="sm" type="none"/>
          </a:ln>
        </p:spPr>
      </p:pic>
      <p:pic>
        <p:nvPicPr>
          <p:cNvPr id="1279" name="Google Shape;1279;p54"/>
          <p:cNvPicPr preferRelativeResize="0"/>
          <p:nvPr/>
        </p:nvPicPr>
        <p:blipFill>
          <a:blip r:embed="rId4">
            <a:alphaModFix/>
          </a:blip>
          <a:stretch>
            <a:fillRect/>
          </a:stretch>
        </p:blipFill>
        <p:spPr>
          <a:xfrm>
            <a:off x="152400" y="2849177"/>
            <a:ext cx="8839198" cy="1322907"/>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85" name="Google Shape;1285;p5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286" name="Google Shape;1286;p55"/>
          <p:cNvSpPr txBox="1"/>
          <p:nvPr>
            <p:ph idx="4294967295" type="subTitle"/>
          </p:nvPr>
        </p:nvSpPr>
        <p:spPr>
          <a:xfrm>
            <a:off x="379525" y="669875"/>
            <a:ext cx="8341800" cy="3115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a:buChar char="▸"/>
            </a:pPr>
            <a:r>
              <a:rPr b="1" lang="tr-TR" sz="2200">
                <a:solidFill>
                  <a:srgbClr val="073763"/>
                </a:solidFill>
                <a:latin typeface="Montserrat"/>
                <a:ea typeface="Montserrat"/>
                <a:cs typeface="Montserrat"/>
                <a:sym typeface="Montserrat"/>
              </a:rPr>
              <a:t>Task :</a:t>
            </a:r>
            <a:endParaRPr b="1" sz="2200">
              <a:solidFill>
                <a:srgbClr val="073763"/>
              </a:solidFill>
              <a:latin typeface="Montserrat"/>
              <a:ea typeface="Montserrat"/>
              <a:cs typeface="Montserrat"/>
              <a:sym typeface="Montserra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Try to open a non-existing file named </a:t>
            </a:r>
            <a:r>
              <a:rPr lang="tr-TR" sz="2200">
                <a:solidFill>
                  <a:srgbClr val="434343"/>
                </a:solidFill>
                <a:latin typeface="Consolas"/>
                <a:ea typeface="Consolas"/>
                <a:cs typeface="Consolas"/>
                <a:sym typeface="Consolas"/>
              </a:rPr>
              <a:t>my_file.txt</a:t>
            </a:r>
            <a:r>
              <a:rPr lang="tr-TR" sz="2200">
                <a:solidFill>
                  <a:srgbClr val="434343"/>
                </a:solidFill>
                <a:latin typeface="Montserrat Light"/>
                <a:ea typeface="Montserrat Light"/>
                <a:cs typeface="Montserrat Light"/>
                <a:sym typeface="Montserrat Light"/>
              </a:rPr>
              <a:t> to read using </a:t>
            </a:r>
            <a:r>
              <a:rPr b="1" lang="tr-TR" sz="2200">
                <a:solidFill>
                  <a:srgbClr val="434343"/>
                </a:solidFill>
                <a:latin typeface="Consolas"/>
                <a:ea typeface="Consolas"/>
                <a:cs typeface="Consolas"/>
                <a:sym typeface="Consolas"/>
              </a:rPr>
              <a:t>try - except</a:t>
            </a:r>
            <a:r>
              <a:rPr lang="tr-TR" sz="2200">
                <a:solidFill>
                  <a:srgbClr val="434343"/>
                </a:solidFill>
                <a:latin typeface="Montserrat Light"/>
                <a:ea typeface="Montserrat Light"/>
                <a:cs typeface="Montserrat Light"/>
                <a:sym typeface="Montserrat Light"/>
              </a:rPr>
              <a:t> block,</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Specify the </a:t>
            </a:r>
            <a:r>
              <a:rPr lang="tr-TR" sz="2200">
                <a:solidFill>
                  <a:srgbClr val="434343"/>
                </a:solidFill>
                <a:latin typeface="Montserrat Medium"/>
                <a:ea typeface="Montserrat Medium"/>
                <a:cs typeface="Montserrat Medium"/>
                <a:sym typeface="Montserrat Medium"/>
              </a:rPr>
              <a:t>exception type</a:t>
            </a:r>
            <a:r>
              <a:rPr lang="tr-TR" sz="2200">
                <a:solidFill>
                  <a:srgbClr val="434343"/>
                </a:solidFill>
                <a:latin typeface="Montserrat Light"/>
                <a:ea typeface="Montserrat Light"/>
                <a:cs typeface="Montserrat Light"/>
                <a:sym typeface="Montserrat Light"/>
              </a:rPr>
              <a:t> for except block,</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Give the following message in case of exception raises:</a:t>
            </a:r>
            <a:endParaRPr sz="2200">
              <a:solidFill>
                <a:srgbClr val="434343"/>
              </a:solidFill>
              <a:latin typeface="Montserrat Light"/>
              <a:ea typeface="Montserrat Light"/>
              <a:cs typeface="Montserrat Light"/>
              <a:sym typeface="Montserrat Light"/>
            </a:endParaRPr>
          </a:p>
          <a:p>
            <a:pPr indent="-368300" lvl="2" marL="13716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highlight>
                  <a:srgbClr val="EFEFEF"/>
                </a:highlight>
                <a:latin typeface="Consolas"/>
                <a:ea typeface="Consolas"/>
                <a:cs typeface="Consolas"/>
                <a:sym typeface="Consolas"/>
              </a:rPr>
              <a:t>"There is not such a file or the path is incorrect."</a:t>
            </a:r>
            <a:endParaRPr sz="2200">
              <a:solidFill>
                <a:srgbClr val="434343"/>
              </a:solidFill>
              <a:highlight>
                <a:srgbClr val="EFEFEF"/>
              </a:highlight>
              <a:latin typeface="Consolas"/>
              <a:ea typeface="Consolas"/>
              <a:cs typeface="Consolas"/>
              <a:sym typeface="Consolas"/>
            </a:endParaRPr>
          </a:p>
        </p:txBody>
      </p:sp>
      <p:sp>
        <p:nvSpPr>
          <p:cNvPr id="1287" name="Google Shape;1287;p5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93" name="Google Shape;1293;p5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294" name="Google Shape;1294;p56"/>
          <p:cNvSpPr txBox="1"/>
          <p:nvPr>
            <p:ph idx="4294967295" type="subTitle"/>
          </p:nvPr>
        </p:nvSpPr>
        <p:spPr>
          <a:xfrm>
            <a:off x="379525" y="669875"/>
            <a:ext cx="83418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a:buChar char="▸"/>
            </a:pPr>
            <a:r>
              <a:rPr lang="tr-TR" sz="2200">
                <a:solidFill>
                  <a:srgbClr val="073763"/>
                </a:solidFill>
                <a:latin typeface="Montserrat Light"/>
                <a:ea typeface="Montserrat Light"/>
                <a:cs typeface="Montserrat Light"/>
                <a:sym typeface="Montserrat Light"/>
              </a:rPr>
              <a:t>The </a:t>
            </a:r>
            <a:r>
              <a:rPr b="1" lang="tr-TR" sz="2200">
                <a:solidFill>
                  <a:srgbClr val="073763"/>
                </a:solidFill>
                <a:latin typeface="Consolas"/>
                <a:ea typeface="Consolas"/>
                <a:cs typeface="Consolas"/>
                <a:sym typeface="Consolas"/>
              </a:rPr>
              <a:t>try - except</a:t>
            </a:r>
            <a:r>
              <a:rPr lang="tr-TR" sz="2200">
                <a:solidFill>
                  <a:srgbClr val="073763"/>
                </a:solidFill>
                <a:latin typeface="Montserrat Light"/>
                <a:ea typeface="Montserrat Light"/>
                <a:cs typeface="Montserrat Light"/>
                <a:sym typeface="Montserrat Light"/>
              </a:rPr>
              <a:t> code block can be as follows </a:t>
            </a:r>
            <a:r>
              <a:rPr b="1" lang="tr-TR" sz="2200">
                <a:solidFill>
                  <a:srgbClr val="073763"/>
                </a:solidFill>
                <a:latin typeface="Montserrat"/>
                <a:ea typeface="Montserrat"/>
                <a:cs typeface="Montserrat"/>
                <a:sym typeface="Montserrat"/>
              </a:rPr>
              <a:t>:</a:t>
            </a:r>
            <a:endParaRPr sz="2200">
              <a:solidFill>
                <a:srgbClr val="434343"/>
              </a:solidFill>
              <a:highlight>
                <a:srgbClr val="EFEFEF"/>
              </a:highlight>
              <a:latin typeface="Consolas"/>
              <a:ea typeface="Consolas"/>
              <a:cs typeface="Consolas"/>
              <a:sym typeface="Consolas"/>
            </a:endParaRPr>
          </a:p>
        </p:txBody>
      </p:sp>
      <p:pic>
        <p:nvPicPr>
          <p:cNvPr id="1295" name="Google Shape;1295;p56"/>
          <p:cNvPicPr preferRelativeResize="0"/>
          <p:nvPr/>
        </p:nvPicPr>
        <p:blipFill>
          <a:blip r:embed="rId3">
            <a:alphaModFix/>
          </a:blip>
          <a:stretch>
            <a:fillRect/>
          </a:stretch>
        </p:blipFill>
        <p:spPr>
          <a:xfrm>
            <a:off x="152400" y="2925377"/>
            <a:ext cx="8839198" cy="1322907"/>
          </a:xfrm>
          <a:prstGeom prst="rect">
            <a:avLst/>
          </a:prstGeom>
          <a:noFill/>
          <a:ln cap="flat" cmpd="sng" w="9525">
            <a:solidFill>
              <a:srgbClr val="CC0000"/>
            </a:solidFill>
            <a:prstDash val="solid"/>
            <a:round/>
            <a:headEnd len="sm" w="sm" type="none"/>
            <a:tailEnd len="sm" w="sm" type="none"/>
          </a:ln>
        </p:spPr>
      </p:pic>
      <p:pic>
        <p:nvPicPr>
          <p:cNvPr id="1296" name="Google Shape;1296;p56"/>
          <p:cNvPicPr preferRelativeResize="0"/>
          <p:nvPr/>
        </p:nvPicPr>
        <p:blipFill>
          <a:blip r:embed="rId4">
            <a:alphaModFix/>
          </a:blip>
          <a:stretch>
            <a:fillRect/>
          </a:stretch>
        </p:blipFill>
        <p:spPr>
          <a:xfrm>
            <a:off x="152400" y="1156725"/>
            <a:ext cx="8839200" cy="1557155"/>
          </a:xfrm>
          <a:prstGeom prst="rect">
            <a:avLst/>
          </a:prstGeom>
          <a:noFill/>
          <a:ln cap="flat" cmpd="sng" w="9525">
            <a:solidFill>
              <a:srgbClr val="1C4587"/>
            </a:solidFill>
            <a:prstDash val="solid"/>
            <a:round/>
            <a:headEnd len="sm" w="sm" type="none"/>
            <a:tailEnd len="sm" w="sm" type="none"/>
          </a:ln>
        </p:spPr>
      </p:pic>
      <p:sp>
        <p:nvSpPr>
          <p:cNvPr id="1297" name="Google Shape;1297;p56"/>
          <p:cNvSpPr/>
          <p:nvPr/>
        </p:nvSpPr>
        <p:spPr>
          <a:xfrm>
            <a:off x="4579100" y="1628488"/>
            <a:ext cx="1767900" cy="468600"/>
          </a:xfrm>
          <a:prstGeom prst="wedgeRectCallout">
            <a:avLst>
              <a:gd fmla="val -118569" name="adj1"/>
              <a:gd fmla="val 15930"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sz="1500">
                <a:latin typeface="Montserrat"/>
                <a:ea typeface="Montserrat"/>
                <a:cs typeface="Montserrat"/>
                <a:sym typeface="Montserrat"/>
              </a:rPr>
              <a:t>We specify the </a:t>
            </a:r>
            <a:r>
              <a:rPr b="1" lang="tr-TR" sz="1500">
                <a:latin typeface="Consolas"/>
                <a:ea typeface="Consolas"/>
                <a:cs typeface="Consolas"/>
                <a:sym typeface="Consolas"/>
              </a:rPr>
              <a:t>exception error</a:t>
            </a:r>
            <a:endParaRPr b="1" sz="15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56" name="Google Shape;356;p1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357" name="Google Shape;357;p12"/>
          <p:cNvSpPr txBox="1"/>
          <p:nvPr>
            <p:ph idx="4294967295" type="subTitle"/>
          </p:nvPr>
        </p:nvSpPr>
        <p:spPr>
          <a:xfrm>
            <a:off x="295050" y="647800"/>
            <a:ext cx="8354100" cy="1278900"/>
          </a:xfrm>
          <a:prstGeom prst="rect">
            <a:avLst/>
          </a:prstGeom>
          <a:noFill/>
          <a:ln>
            <a:noFill/>
          </a:ln>
        </p:spPr>
        <p:txBody>
          <a:bodyPr anchorCtr="0" anchor="t" bIns="0" lIns="0" spcFirstLastPara="1" rIns="0" wrap="square" tIns="0">
            <a:noAutofit/>
          </a:bodyPr>
          <a:lstStyle/>
          <a:p>
            <a:pPr indent="0" lvl="0" marL="0" marR="0" rtl="0" algn="just">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Consider the following example :</a:t>
            </a:r>
            <a:endParaRPr sz="2200">
              <a:solidFill>
                <a:srgbClr val="434343"/>
              </a:solidFill>
              <a:latin typeface="Montserrat Light"/>
              <a:ea typeface="Montserrat Light"/>
              <a:cs typeface="Montserrat Light"/>
              <a:sym typeface="Montserrat Light"/>
            </a:endParaRPr>
          </a:p>
        </p:txBody>
      </p:sp>
      <p:pic>
        <p:nvPicPr>
          <p:cNvPr id="358" name="Google Shape;358;p12"/>
          <p:cNvPicPr preferRelativeResize="0"/>
          <p:nvPr/>
        </p:nvPicPr>
        <p:blipFill>
          <a:blip r:embed="rId3">
            <a:alphaModFix/>
          </a:blip>
          <a:stretch>
            <a:fillRect/>
          </a:stretch>
        </p:blipFill>
        <p:spPr>
          <a:xfrm>
            <a:off x="261988" y="2131463"/>
            <a:ext cx="8620026" cy="691835"/>
          </a:xfrm>
          <a:prstGeom prst="rect">
            <a:avLst/>
          </a:prstGeom>
          <a:noFill/>
          <a:ln>
            <a:noFill/>
          </a:ln>
        </p:spPr>
      </p:pic>
      <p:pic>
        <p:nvPicPr>
          <p:cNvPr id="359" name="Google Shape;359;p12"/>
          <p:cNvPicPr preferRelativeResize="0"/>
          <p:nvPr/>
        </p:nvPicPr>
        <p:blipFill>
          <a:blip r:embed="rId4">
            <a:alphaModFix/>
          </a:blip>
          <a:stretch>
            <a:fillRect/>
          </a:stretch>
        </p:blipFill>
        <p:spPr>
          <a:xfrm>
            <a:off x="261988" y="2964179"/>
            <a:ext cx="8620022" cy="146780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7"/>
          <p:cNvSpPr txBox="1"/>
          <p:nvPr>
            <p:ph type="ctrTitle"/>
          </p:nvPr>
        </p:nvSpPr>
        <p:spPr>
          <a:xfrm>
            <a:off x="1064050" y="1892700"/>
            <a:ext cx="7824600" cy="1053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Full 'Exception Handling Block'</a:t>
            </a:r>
            <a:endParaRPr sz="4000">
              <a:solidFill>
                <a:srgbClr val="741B47"/>
              </a:solidFill>
              <a:latin typeface="Raleway Medium"/>
              <a:ea typeface="Raleway Medium"/>
              <a:cs typeface="Raleway Medium"/>
              <a:sym typeface="Raleway Medium"/>
            </a:endParaRPr>
          </a:p>
        </p:txBody>
      </p:sp>
      <p:sp>
        <p:nvSpPr>
          <p:cNvPr id="1303" name="Google Shape;1303;p5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09" name="Google Shape;1309;p58"/>
          <p:cNvSpPr txBox="1"/>
          <p:nvPr>
            <p:ph type="title"/>
          </p:nvPr>
        </p:nvSpPr>
        <p:spPr>
          <a:xfrm>
            <a:off x="431800" y="173800"/>
            <a:ext cx="8354100" cy="86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800">
                <a:solidFill>
                  <a:srgbClr val="741B47"/>
                </a:solidFill>
                <a:latin typeface="Raleway Medium"/>
                <a:ea typeface="Raleway Medium"/>
                <a:cs typeface="Raleway Medium"/>
                <a:sym typeface="Raleway Medium"/>
              </a:rPr>
              <a:t>Full 'Exception Handling Block' </a:t>
            </a:r>
            <a:r>
              <a:rPr lang="tr-TR" sz="2700">
                <a:solidFill>
                  <a:srgbClr val="741B47"/>
                </a:solidFill>
                <a:latin typeface="Raleway Medium"/>
                <a:ea typeface="Raleway Medium"/>
                <a:cs typeface="Raleway Medium"/>
                <a:sym typeface="Raleway Medium"/>
              </a:rPr>
              <a:t>(review)</a:t>
            </a:r>
            <a:endParaRPr sz="2700">
              <a:solidFill>
                <a:srgbClr val="741B47"/>
              </a:solidFill>
              <a:latin typeface="Raleway Medium"/>
              <a:ea typeface="Raleway Medium"/>
              <a:cs typeface="Raleway Medium"/>
              <a:sym typeface="Raleway Medium"/>
            </a:endParaRPr>
          </a:p>
        </p:txBody>
      </p:sp>
      <p:sp>
        <p:nvSpPr>
          <p:cNvPr id="1310" name="Google Shape;1310;p58"/>
          <p:cNvSpPr txBox="1"/>
          <p:nvPr>
            <p:ph idx="4294967295" type="subTitle"/>
          </p:nvPr>
        </p:nvSpPr>
        <p:spPr>
          <a:xfrm>
            <a:off x="295050" y="647800"/>
            <a:ext cx="8354100" cy="557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full version of </a:t>
            </a:r>
            <a:r>
              <a:rPr lang="tr-TR" sz="2200">
                <a:solidFill>
                  <a:srgbClr val="434343"/>
                </a:solidFill>
                <a:highlight>
                  <a:srgbClr val="EFEFEF"/>
                </a:highlight>
                <a:latin typeface="Consolas"/>
                <a:ea typeface="Consolas"/>
                <a:cs typeface="Consolas"/>
                <a:sym typeface="Consolas"/>
              </a:rPr>
              <a:t>try-except</a:t>
            </a:r>
            <a:r>
              <a:rPr lang="tr-TR" sz="2200">
                <a:solidFill>
                  <a:srgbClr val="434343"/>
                </a:solidFill>
                <a:latin typeface="Montserrat Light"/>
                <a:ea typeface="Montserrat Light"/>
                <a:cs typeface="Montserrat Light"/>
                <a:sym typeface="Montserrat Light"/>
              </a:rPr>
              <a:t> </a:t>
            </a:r>
            <a:r>
              <a:rPr b="1" lang="tr-TR" sz="2200">
                <a:solidFill>
                  <a:srgbClr val="434343"/>
                </a:solidFill>
                <a:latin typeface="Montserrat"/>
                <a:ea typeface="Montserrat"/>
                <a:cs typeface="Montserrat"/>
                <a:sym typeface="Montserrat"/>
              </a:rPr>
              <a:t>statement </a:t>
            </a:r>
            <a:r>
              <a:rPr lang="tr-TR" sz="2200">
                <a:solidFill>
                  <a:srgbClr val="434343"/>
                </a:solidFill>
                <a:latin typeface="Montserrat Light"/>
                <a:ea typeface="Montserrat Light"/>
                <a:cs typeface="Montserrat Light"/>
                <a:sym typeface="Montserrat Light"/>
              </a:rPr>
              <a:t>is as follows :</a:t>
            </a:r>
            <a:endParaRPr sz="2200">
              <a:solidFill>
                <a:srgbClr val="434343"/>
              </a:solidFill>
              <a:latin typeface="Montserrat Light"/>
              <a:ea typeface="Montserrat Light"/>
              <a:cs typeface="Montserrat Light"/>
              <a:sym typeface="Montserrat Light"/>
            </a:endParaRPr>
          </a:p>
        </p:txBody>
      </p:sp>
      <p:pic>
        <p:nvPicPr>
          <p:cNvPr id="1311" name="Google Shape;1311;p58"/>
          <p:cNvPicPr preferRelativeResize="0"/>
          <p:nvPr/>
        </p:nvPicPr>
        <p:blipFill>
          <a:blip r:embed="rId3">
            <a:alphaModFix/>
          </a:blip>
          <a:stretch>
            <a:fillRect/>
          </a:stretch>
        </p:blipFill>
        <p:spPr>
          <a:xfrm>
            <a:off x="1404575" y="1145425"/>
            <a:ext cx="6334845" cy="363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17" name="Google Shape;1317;p59"/>
          <p:cNvSpPr txBox="1"/>
          <p:nvPr>
            <p:ph type="title"/>
          </p:nvPr>
        </p:nvSpPr>
        <p:spPr>
          <a:xfrm>
            <a:off x="431800" y="173800"/>
            <a:ext cx="83472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800">
                <a:solidFill>
                  <a:srgbClr val="741B47"/>
                </a:solidFill>
                <a:latin typeface="Raleway Medium"/>
                <a:ea typeface="Raleway Medium"/>
                <a:cs typeface="Raleway Medium"/>
                <a:sym typeface="Raleway Medium"/>
              </a:rPr>
              <a:t>Full 'Exception Handling Block' </a:t>
            </a:r>
            <a:r>
              <a:rPr lang="tr-TR" sz="27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18" name="Google Shape;1318;p59"/>
          <p:cNvPicPr preferRelativeResize="0"/>
          <p:nvPr/>
        </p:nvPicPr>
        <p:blipFill>
          <a:blip r:embed="rId3">
            <a:alphaModFix/>
          </a:blip>
          <a:stretch>
            <a:fillRect/>
          </a:stretch>
        </p:blipFill>
        <p:spPr>
          <a:xfrm>
            <a:off x="2004901" y="697975"/>
            <a:ext cx="5134206" cy="44073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60"/>
          <p:cNvSpPr txBox="1"/>
          <p:nvPr>
            <p:ph type="ctrTitle"/>
          </p:nvPr>
        </p:nvSpPr>
        <p:spPr>
          <a:xfrm>
            <a:off x="1064050" y="2045100"/>
            <a:ext cx="7699800" cy="1053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a:t>
            </a:r>
            <a:endParaRPr sz="4000">
              <a:solidFill>
                <a:srgbClr val="741B47"/>
              </a:solidFill>
              <a:latin typeface="Raleway Medium"/>
              <a:ea typeface="Raleway Medium"/>
              <a:cs typeface="Raleway Medium"/>
              <a:sym typeface="Raleway Medium"/>
            </a:endParaRPr>
          </a:p>
        </p:txBody>
      </p:sp>
      <p:sp>
        <p:nvSpPr>
          <p:cNvPr id="1324" name="Google Shape;1324;p6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30" name="Google Shape;1330;p61"/>
          <p:cNvSpPr txBox="1"/>
          <p:nvPr>
            <p:ph type="title"/>
          </p:nvPr>
        </p:nvSpPr>
        <p:spPr>
          <a:xfrm>
            <a:off x="431800" y="173800"/>
            <a:ext cx="8327100" cy="10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31" name="Google Shape;1331;p61"/>
          <p:cNvPicPr preferRelativeResize="0"/>
          <p:nvPr/>
        </p:nvPicPr>
        <p:blipFill>
          <a:blip r:embed="rId3">
            <a:alphaModFix/>
          </a:blip>
          <a:stretch>
            <a:fillRect/>
          </a:stretch>
        </p:blipFill>
        <p:spPr>
          <a:xfrm>
            <a:off x="881150" y="1181739"/>
            <a:ext cx="7056999" cy="2780025"/>
          </a:xfrm>
          <a:prstGeom prst="rect">
            <a:avLst/>
          </a:prstGeom>
          <a:noFill/>
          <a:ln>
            <a:noFill/>
          </a:ln>
        </p:spPr>
      </p:pic>
      <p:pic>
        <p:nvPicPr>
          <p:cNvPr id="1332" name="Google Shape;1332;p61"/>
          <p:cNvPicPr preferRelativeResize="0"/>
          <p:nvPr/>
        </p:nvPicPr>
        <p:blipFill>
          <a:blip r:embed="rId4">
            <a:alphaModFix/>
          </a:blip>
          <a:stretch>
            <a:fillRect/>
          </a:stretch>
        </p:blipFill>
        <p:spPr>
          <a:xfrm>
            <a:off x="881150" y="4003250"/>
            <a:ext cx="7056999" cy="83022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38" name="Google Shape;1338;p62"/>
          <p:cNvSpPr txBox="1"/>
          <p:nvPr>
            <p:ph type="title"/>
          </p:nvPr>
        </p:nvSpPr>
        <p:spPr>
          <a:xfrm>
            <a:off x="431800" y="173800"/>
            <a:ext cx="83772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39" name="Google Shape;1339;p62"/>
          <p:cNvPicPr preferRelativeResize="0"/>
          <p:nvPr/>
        </p:nvPicPr>
        <p:blipFill>
          <a:blip r:embed="rId3">
            <a:alphaModFix/>
          </a:blip>
          <a:stretch>
            <a:fillRect/>
          </a:stretch>
        </p:blipFill>
        <p:spPr>
          <a:xfrm>
            <a:off x="881150" y="1181739"/>
            <a:ext cx="7056999" cy="2780025"/>
          </a:xfrm>
          <a:prstGeom prst="rect">
            <a:avLst/>
          </a:prstGeom>
          <a:noFill/>
          <a:ln>
            <a:noFill/>
          </a:ln>
        </p:spPr>
      </p:pic>
      <p:sp>
        <p:nvSpPr>
          <p:cNvPr id="1340" name="Google Shape;1340;p62"/>
          <p:cNvSpPr txBox="1"/>
          <p:nvPr/>
        </p:nvSpPr>
        <p:spPr>
          <a:xfrm>
            <a:off x="934225" y="4004925"/>
            <a:ext cx="2892300" cy="631800"/>
          </a:xfrm>
          <a:prstGeom prst="rect">
            <a:avLst/>
          </a:prstGeom>
          <a:solidFill>
            <a:srgbClr val="EFEFEF"/>
          </a:solidFill>
          <a:ln>
            <a:noFill/>
          </a:ln>
          <a:effectLst>
            <a:outerShdw blurRad="57150" rotWithShape="0" algn="bl" dir="5400000" dist="57150">
              <a:srgbClr val="000000">
                <a:alpha val="4941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2400">
                <a:solidFill>
                  <a:srgbClr val="434343"/>
                </a:solidFill>
                <a:latin typeface="Consolas"/>
                <a:ea typeface="Consolas"/>
                <a:cs typeface="Consolas"/>
                <a:sym typeface="Consolas"/>
              </a:rPr>
              <a:t>input ⇒ </a:t>
            </a:r>
            <a:r>
              <a:rPr b="1" lang="tr-TR" sz="2400">
                <a:solidFill>
                  <a:srgbClr val="434343"/>
                </a:solidFill>
                <a:latin typeface="Consolas"/>
                <a:ea typeface="Consolas"/>
                <a:cs typeface="Consolas"/>
                <a:sym typeface="Consolas"/>
              </a:rPr>
              <a:t>7</a:t>
            </a:r>
            <a:r>
              <a:rPr lang="tr-TR" sz="2400">
                <a:solidFill>
                  <a:srgbClr val="434343"/>
                </a:solidFill>
                <a:latin typeface="Consolas"/>
                <a:ea typeface="Consolas"/>
                <a:cs typeface="Consolas"/>
                <a:sym typeface="Consolas"/>
              </a:rPr>
              <a:t> and </a:t>
            </a:r>
            <a:r>
              <a:rPr b="1" lang="tr-TR" sz="2400">
                <a:solidFill>
                  <a:srgbClr val="434343"/>
                </a:solidFill>
                <a:latin typeface="Consolas"/>
                <a:ea typeface="Consolas"/>
                <a:cs typeface="Consolas"/>
                <a:sym typeface="Consolas"/>
              </a:rPr>
              <a:t>0</a:t>
            </a:r>
            <a:endParaRPr b="1" i="0" sz="1500" u="none" cap="none" strike="noStrike">
              <a:solidFill>
                <a:srgbClr val="434343"/>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46" name="Google Shape;1346;p63"/>
          <p:cNvSpPr txBox="1"/>
          <p:nvPr>
            <p:ph type="title"/>
          </p:nvPr>
        </p:nvSpPr>
        <p:spPr>
          <a:xfrm>
            <a:off x="431800" y="173800"/>
            <a:ext cx="8327100" cy="101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47" name="Google Shape;1347;p63"/>
          <p:cNvPicPr preferRelativeResize="0"/>
          <p:nvPr/>
        </p:nvPicPr>
        <p:blipFill>
          <a:blip r:embed="rId3">
            <a:alphaModFix/>
          </a:blip>
          <a:stretch>
            <a:fillRect/>
          </a:stretch>
        </p:blipFill>
        <p:spPr>
          <a:xfrm>
            <a:off x="881150" y="1181739"/>
            <a:ext cx="7056999" cy="2780025"/>
          </a:xfrm>
          <a:prstGeom prst="rect">
            <a:avLst/>
          </a:prstGeom>
          <a:noFill/>
          <a:ln>
            <a:noFill/>
          </a:ln>
        </p:spPr>
      </p:pic>
      <p:pic>
        <p:nvPicPr>
          <p:cNvPr id="1348" name="Google Shape;1348;p63"/>
          <p:cNvPicPr preferRelativeResize="0"/>
          <p:nvPr/>
        </p:nvPicPr>
        <p:blipFill>
          <a:blip r:embed="rId4">
            <a:alphaModFix/>
          </a:blip>
          <a:stretch>
            <a:fillRect/>
          </a:stretch>
        </p:blipFill>
        <p:spPr>
          <a:xfrm>
            <a:off x="881150" y="3961776"/>
            <a:ext cx="7057002" cy="10140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54" name="Google Shape;1354;p64"/>
          <p:cNvSpPr txBox="1"/>
          <p:nvPr>
            <p:ph type="title"/>
          </p:nvPr>
        </p:nvSpPr>
        <p:spPr>
          <a:xfrm>
            <a:off x="431800" y="173800"/>
            <a:ext cx="8354100" cy="107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355" name="Google Shape;1355;p64"/>
          <p:cNvSpPr txBox="1"/>
          <p:nvPr>
            <p:ph idx="4294967295" type="subTitle"/>
          </p:nvPr>
        </p:nvSpPr>
        <p:spPr>
          <a:xfrm>
            <a:off x="295050" y="1105000"/>
            <a:ext cx="8354100" cy="1481700"/>
          </a:xfrm>
          <a:prstGeom prst="rect">
            <a:avLst/>
          </a:prstGeom>
          <a:noFill/>
          <a:ln>
            <a:noFill/>
          </a:ln>
        </p:spPr>
        <p:txBody>
          <a:bodyPr anchorCtr="0" anchor="t" bIns="0" lIns="0" spcFirstLastPara="1" rIns="0" wrap="square" tIns="0">
            <a:noAutofit/>
          </a:bodyPr>
          <a:lstStyle/>
          <a:p>
            <a:pPr indent="-387350" lvl="0" marL="457200" marR="0" rtl="0" algn="just">
              <a:lnSpc>
                <a:spcPct val="110000"/>
              </a:lnSpc>
              <a:spcBef>
                <a:spcPts val="600"/>
              </a:spcBef>
              <a:spcAft>
                <a:spcPts val="0"/>
              </a:spcAft>
              <a:buClr>
                <a:srgbClr val="741B47"/>
              </a:buClr>
              <a:buSzPts val="2500"/>
              <a:buFont typeface="Montserrat Light"/>
              <a:buChar char="▸"/>
            </a:pPr>
            <a:r>
              <a:rPr lang="tr-TR" sz="2500">
                <a:solidFill>
                  <a:srgbClr val="434343"/>
                </a:solidFill>
                <a:latin typeface="Montserrat Light"/>
                <a:ea typeface="Montserrat Light"/>
                <a:cs typeface="Montserrat Light"/>
                <a:sym typeface="Montserrat Light"/>
              </a:rPr>
              <a:t>This time, let's enter </a:t>
            </a:r>
            <a:r>
              <a:rPr lang="tr-TR" sz="2500">
                <a:solidFill>
                  <a:srgbClr val="434343"/>
                </a:solidFill>
                <a:latin typeface="Consolas"/>
                <a:ea typeface="Consolas"/>
                <a:cs typeface="Consolas"/>
                <a:sym typeface="Consolas"/>
              </a:rPr>
              <a:t>str</a:t>
            </a:r>
            <a:r>
              <a:rPr lang="tr-TR" sz="2500">
                <a:solidFill>
                  <a:srgbClr val="434343"/>
                </a:solidFill>
                <a:latin typeface="Montserrat Light"/>
                <a:ea typeface="Montserrat Light"/>
                <a:cs typeface="Montserrat Light"/>
                <a:sym typeface="Montserrat Light"/>
              </a:rPr>
              <a:t> type as a second number. The selected exception (</a:t>
            </a:r>
            <a:r>
              <a:rPr lang="tr-TR" sz="2500">
                <a:solidFill>
                  <a:srgbClr val="434343"/>
                </a:solidFill>
                <a:latin typeface="Consolas"/>
                <a:ea typeface="Consolas"/>
                <a:cs typeface="Consolas"/>
                <a:sym typeface="Consolas"/>
              </a:rPr>
              <a:t>ZeroDivisionError</a:t>
            </a:r>
            <a:r>
              <a:rPr lang="tr-TR" sz="2500">
                <a:solidFill>
                  <a:srgbClr val="434343"/>
                </a:solidFill>
                <a:latin typeface="Montserrat Light"/>
                <a:ea typeface="Montserrat Light"/>
                <a:cs typeface="Montserrat Light"/>
                <a:sym typeface="Montserrat Light"/>
              </a:rPr>
              <a:t>) will not match, so </a:t>
            </a:r>
            <a:r>
              <a:rPr lang="tr-TR" sz="2500">
                <a:solidFill>
                  <a:srgbClr val="434343"/>
                </a:solidFill>
                <a:latin typeface="Consolas"/>
                <a:ea typeface="Consolas"/>
                <a:cs typeface="Consolas"/>
                <a:sym typeface="Consolas"/>
              </a:rPr>
              <a:t>traceback error</a:t>
            </a:r>
            <a:r>
              <a:rPr lang="tr-TR" sz="2500">
                <a:solidFill>
                  <a:srgbClr val="434343"/>
                </a:solidFill>
                <a:latin typeface="Montserrat Light"/>
                <a:ea typeface="Montserrat Light"/>
                <a:cs typeface="Montserrat Light"/>
                <a:sym typeface="Montserrat Light"/>
              </a:rPr>
              <a:t> will be raised.</a:t>
            </a:r>
            <a:endParaRPr sz="2500">
              <a:solidFill>
                <a:srgbClr val="434343"/>
              </a:solidFill>
              <a:latin typeface="Montserrat Light"/>
              <a:ea typeface="Montserrat Light"/>
              <a:cs typeface="Montserrat Light"/>
              <a:sym typeface="Montserrat Light"/>
            </a:endParaRPr>
          </a:p>
        </p:txBody>
      </p:sp>
      <p:sp>
        <p:nvSpPr>
          <p:cNvPr id="1356" name="Google Shape;1356;p64"/>
          <p:cNvSpPr txBox="1"/>
          <p:nvPr/>
        </p:nvSpPr>
        <p:spPr>
          <a:xfrm>
            <a:off x="754475" y="2916325"/>
            <a:ext cx="3270300" cy="631800"/>
          </a:xfrm>
          <a:prstGeom prst="rect">
            <a:avLst/>
          </a:prstGeom>
          <a:solidFill>
            <a:srgbClr val="EFEFEF"/>
          </a:solidFill>
          <a:ln>
            <a:noFill/>
          </a:ln>
          <a:effectLst>
            <a:outerShdw blurRad="57150" rotWithShape="0" algn="bl" dir="5400000" dist="57150">
              <a:srgbClr val="000000">
                <a:alpha val="4941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2400">
                <a:solidFill>
                  <a:srgbClr val="434343"/>
                </a:solidFill>
                <a:latin typeface="Consolas"/>
                <a:ea typeface="Consolas"/>
                <a:cs typeface="Consolas"/>
                <a:sym typeface="Consolas"/>
              </a:rPr>
              <a:t>input ⇒ </a:t>
            </a:r>
            <a:r>
              <a:rPr b="1" lang="tr-TR" sz="2400">
                <a:solidFill>
                  <a:srgbClr val="434343"/>
                </a:solidFill>
                <a:latin typeface="Consolas"/>
                <a:ea typeface="Consolas"/>
                <a:cs typeface="Consolas"/>
                <a:sym typeface="Consolas"/>
              </a:rPr>
              <a:t>7</a:t>
            </a:r>
            <a:r>
              <a:rPr lang="tr-TR" sz="2400">
                <a:solidFill>
                  <a:srgbClr val="434343"/>
                </a:solidFill>
                <a:latin typeface="Consolas"/>
                <a:ea typeface="Consolas"/>
                <a:cs typeface="Consolas"/>
                <a:sym typeface="Consolas"/>
              </a:rPr>
              <a:t> and </a:t>
            </a:r>
            <a:r>
              <a:rPr b="1" lang="tr-TR" sz="2400">
                <a:solidFill>
                  <a:srgbClr val="434343"/>
                </a:solidFill>
                <a:latin typeface="Consolas"/>
                <a:ea typeface="Consolas"/>
                <a:cs typeface="Consolas"/>
                <a:sym typeface="Consolas"/>
              </a:rPr>
              <a:t>"k"</a:t>
            </a:r>
            <a:endParaRPr b="1" i="0" sz="1500" u="none" cap="none" strike="noStrike">
              <a:solidFill>
                <a:srgbClr val="434343"/>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62" name="Google Shape;1362;p65"/>
          <p:cNvSpPr txBox="1"/>
          <p:nvPr>
            <p:ph type="title"/>
          </p:nvPr>
        </p:nvSpPr>
        <p:spPr>
          <a:xfrm>
            <a:off x="431800" y="173800"/>
            <a:ext cx="8354100" cy="101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1363" name="Google Shape;1363;p65"/>
          <p:cNvSpPr txBox="1"/>
          <p:nvPr>
            <p:ph idx="4294967295" type="subTitle"/>
          </p:nvPr>
        </p:nvSpPr>
        <p:spPr>
          <a:xfrm>
            <a:off x="447450" y="1105000"/>
            <a:ext cx="8110500" cy="5529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Let’s see the result :</a:t>
            </a:r>
            <a:endParaRPr sz="2400">
              <a:solidFill>
                <a:srgbClr val="434343"/>
              </a:solidFill>
              <a:latin typeface="Montserrat Light"/>
              <a:ea typeface="Montserrat Light"/>
              <a:cs typeface="Montserrat Light"/>
              <a:sym typeface="Montserrat Light"/>
            </a:endParaRPr>
          </a:p>
        </p:txBody>
      </p:sp>
      <p:pic>
        <p:nvPicPr>
          <p:cNvPr id="1364" name="Google Shape;1364;p65"/>
          <p:cNvPicPr preferRelativeResize="0"/>
          <p:nvPr/>
        </p:nvPicPr>
        <p:blipFill>
          <a:blip r:embed="rId3">
            <a:alphaModFix/>
          </a:blip>
          <a:stretch>
            <a:fillRect/>
          </a:stretch>
        </p:blipFill>
        <p:spPr>
          <a:xfrm>
            <a:off x="738475" y="1627475"/>
            <a:ext cx="7667045" cy="26435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70" name="Google Shape;1370;p66"/>
          <p:cNvSpPr txBox="1"/>
          <p:nvPr>
            <p:ph type="title"/>
          </p:nvPr>
        </p:nvSpPr>
        <p:spPr>
          <a:xfrm>
            <a:off x="431800" y="173800"/>
            <a:ext cx="8357100" cy="102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71" name="Google Shape;1371;p66"/>
          <p:cNvPicPr preferRelativeResize="0"/>
          <p:nvPr/>
        </p:nvPicPr>
        <p:blipFill>
          <a:blip r:embed="rId3">
            <a:alphaModFix/>
          </a:blip>
          <a:stretch>
            <a:fillRect/>
          </a:stretch>
        </p:blipFill>
        <p:spPr>
          <a:xfrm>
            <a:off x="512375" y="1201250"/>
            <a:ext cx="8119251" cy="2516849"/>
          </a:xfrm>
          <a:prstGeom prst="rect">
            <a:avLst/>
          </a:prstGeom>
          <a:noFill/>
          <a:ln>
            <a:noFill/>
          </a:ln>
        </p:spPr>
      </p:pic>
      <p:pic>
        <p:nvPicPr>
          <p:cNvPr id="1372" name="Google Shape;1372;p66"/>
          <p:cNvPicPr preferRelativeResize="0"/>
          <p:nvPr/>
        </p:nvPicPr>
        <p:blipFill>
          <a:blip r:embed="rId4">
            <a:alphaModFix/>
          </a:blip>
          <a:stretch>
            <a:fillRect/>
          </a:stretch>
        </p:blipFill>
        <p:spPr>
          <a:xfrm>
            <a:off x="521779" y="3673879"/>
            <a:ext cx="8100434" cy="11152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65" name="Google Shape;365;p1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Introduction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366" name="Google Shape;366;p13"/>
          <p:cNvPicPr preferRelativeResize="0"/>
          <p:nvPr/>
        </p:nvPicPr>
        <p:blipFill>
          <a:blip r:embed="rId3">
            <a:alphaModFix/>
          </a:blip>
          <a:stretch>
            <a:fillRect/>
          </a:stretch>
        </p:blipFill>
        <p:spPr>
          <a:xfrm>
            <a:off x="566799" y="2278375"/>
            <a:ext cx="8125499" cy="1383621"/>
          </a:xfrm>
          <a:prstGeom prst="rect">
            <a:avLst/>
          </a:prstGeom>
          <a:noFill/>
          <a:ln>
            <a:noFill/>
          </a:ln>
        </p:spPr>
      </p:pic>
      <p:sp>
        <p:nvSpPr>
          <p:cNvPr id="367" name="Google Shape;367;p13"/>
          <p:cNvSpPr/>
          <p:nvPr/>
        </p:nvSpPr>
        <p:spPr>
          <a:xfrm>
            <a:off x="1218450" y="2357025"/>
            <a:ext cx="1278300" cy="2598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13"/>
          <p:cNvCxnSpPr/>
          <p:nvPr/>
        </p:nvCxnSpPr>
        <p:spPr>
          <a:xfrm flipH="1" rot="10800000">
            <a:off x="114750" y="2486925"/>
            <a:ext cx="798900" cy="9900"/>
          </a:xfrm>
          <a:prstGeom prst="straightConnector1">
            <a:avLst/>
          </a:prstGeom>
          <a:noFill/>
          <a:ln cap="flat" cmpd="sng" w="19050">
            <a:solidFill>
              <a:srgbClr val="FF0000"/>
            </a:solidFill>
            <a:prstDash val="solid"/>
            <a:round/>
            <a:headEnd len="med" w="med" type="none"/>
            <a:tailEnd len="med" w="med" type="stealth"/>
          </a:ln>
          <a:effectLst>
            <a:outerShdw blurRad="57150" rotWithShape="0" algn="bl" dir="5400000" dist="19050">
              <a:srgbClr val="000000">
                <a:alpha val="50000"/>
              </a:srgbClr>
            </a:outerShdw>
          </a:effectLst>
        </p:spPr>
      </p:cxnSp>
      <p:sp>
        <p:nvSpPr>
          <p:cNvPr id="369" name="Google Shape;369;p13"/>
          <p:cNvSpPr/>
          <p:nvPr/>
        </p:nvSpPr>
        <p:spPr>
          <a:xfrm>
            <a:off x="2766500" y="3345775"/>
            <a:ext cx="3545400" cy="2598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 name="Google Shape;370;p13"/>
          <p:cNvSpPr/>
          <p:nvPr/>
        </p:nvSpPr>
        <p:spPr>
          <a:xfrm>
            <a:off x="6637900" y="2722850"/>
            <a:ext cx="509400" cy="779100"/>
          </a:xfrm>
          <a:prstGeom prst="ellipse">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13"/>
          <p:cNvCxnSpPr/>
          <p:nvPr/>
        </p:nvCxnSpPr>
        <p:spPr>
          <a:xfrm flipH="1" rot="10800000">
            <a:off x="2766500" y="3717500"/>
            <a:ext cx="1036200" cy="443100"/>
          </a:xfrm>
          <a:prstGeom prst="straightConnector1">
            <a:avLst/>
          </a:prstGeom>
          <a:noFill/>
          <a:ln cap="flat" cmpd="sng" w="19050">
            <a:solidFill>
              <a:srgbClr val="FF0000"/>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372" name="Google Shape;372;p13"/>
          <p:cNvCxnSpPr/>
          <p:nvPr/>
        </p:nvCxnSpPr>
        <p:spPr>
          <a:xfrm flipH="1">
            <a:off x="7069150" y="1838725"/>
            <a:ext cx="383100" cy="611100"/>
          </a:xfrm>
          <a:prstGeom prst="straightConnector1">
            <a:avLst/>
          </a:prstGeom>
          <a:noFill/>
          <a:ln cap="flat" cmpd="sng" w="19050">
            <a:solidFill>
              <a:srgbClr val="FF0000"/>
            </a:solidFill>
            <a:prstDash val="solid"/>
            <a:round/>
            <a:headEnd len="med" w="med" type="none"/>
            <a:tailEnd len="med" w="med" type="stealth"/>
          </a:ln>
          <a:effectLst>
            <a:outerShdw blurRad="57150" rotWithShape="0" algn="bl" dir="5400000" dist="19050">
              <a:srgbClr val="000000">
                <a:alpha val="50000"/>
              </a:srgbClr>
            </a:outerShdw>
          </a:effectLst>
        </p:spPr>
      </p:cxnSp>
      <p:pic>
        <p:nvPicPr>
          <p:cNvPr id="373" name="Google Shape;373;p13"/>
          <p:cNvPicPr preferRelativeResize="0"/>
          <p:nvPr/>
        </p:nvPicPr>
        <p:blipFill>
          <a:blip r:embed="rId4">
            <a:alphaModFix/>
          </a:blip>
          <a:stretch>
            <a:fillRect/>
          </a:stretch>
        </p:blipFill>
        <p:spPr>
          <a:xfrm>
            <a:off x="1007575" y="3618750"/>
            <a:ext cx="7439374" cy="1285050"/>
          </a:xfrm>
          <a:prstGeom prst="rect">
            <a:avLst/>
          </a:prstGeom>
          <a:noFill/>
          <a:ln cap="flat" cmpd="sng" w="9525">
            <a:solidFill>
              <a:srgbClr val="CC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78" name="Google Shape;1378;p67"/>
          <p:cNvSpPr txBox="1"/>
          <p:nvPr>
            <p:ph type="title"/>
          </p:nvPr>
        </p:nvSpPr>
        <p:spPr>
          <a:xfrm>
            <a:off x="431800" y="173800"/>
            <a:ext cx="8354100" cy="108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79" name="Google Shape;1379;p67"/>
          <p:cNvPicPr preferRelativeResize="0"/>
          <p:nvPr/>
        </p:nvPicPr>
        <p:blipFill>
          <a:blip r:embed="rId3">
            <a:alphaModFix/>
          </a:blip>
          <a:stretch>
            <a:fillRect/>
          </a:stretch>
        </p:blipFill>
        <p:spPr>
          <a:xfrm>
            <a:off x="291088" y="2209387"/>
            <a:ext cx="8561823" cy="1661475"/>
          </a:xfrm>
          <a:prstGeom prst="rect">
            <a:avLst/>
          </a:prstGeom>
          <a:noFill/>
          <a:ln>
            <a:noFill/>
          </a:ln>
        </p:spPr>
      </p:pic>
      <p:pic>
        <p:nvPicPr>
          <p:cNvPr id="1380" name="Google Shape;1380;p67"/>
          <p:cNvPicPr preferRelativeResize="0"/>
          <p:nvPr/>
        </p:nvPicPr>
        <p:blipFill>
          <a:blip r:embed="rId4">
            <a:alphaModFix/>
          </a:blip>
          <a:stretch>
            <a:fillRect/>
          </a:stretch>
        </p:blipFill>
        <p:spPr>
          <a:xfrm>
            <a:off x="295050" y="3963100"/>
            <a:ext cx="8561799" cy="589418"/>
          </a:xfrm>
          <a:prstGeom prst="rect">
            <a:avLst/>
          </a:prstGeom>
          <a:noFill/>
          <a:ln>
            <a:noFill/>
          </a:ln>
        </p:spPr>
      </p:pic>
      <p:sp>
        <p:nvSpPr>
          <p:cNvPr id="1381" name="Google Shape;1381;p67"/>
          <p:cNvSpPr/>
          <p:nvPr/>
        </p:nvSpPr>
        <p:spPr>
          <a:xfrm>
            <a:off x="586125" y="1255975"/>
            <a:ext cx="2272800" cy="4686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2400">
                <a:latin typeface="Consolas"/>
                <a:ea typeface="Consolas"/>
                <a:cs typeface="Consolas"/>
                <a:sym typeface="Consolas"/>
              </a:rPr>
              <a:t>Exception </a:t>
            </a:r>
            <a:r>
              <a:rPr b="1" lang="tr-TR" sz="2400">
                <a:solidFill>
                  <a:srgbClr val="0000FF"/>
                </a:solidFill>
                <a:latin typeface="Consolas"/>
                <a:ea typeface="Consolas"/>
                <a:cs typeface="Consolas"/>
                <a:sym typeface="Consolas"/>
              </a:rPr>
              <a:t>as</a:t>
            </a:r>
            <a:endParaRPr b="1" sz="2400">
              <a:solidFill>
                <a:srgbClr val="0000FF"/>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87" name="Google Shape;1387;p68"/>
          <p:cNvSpPr txBox="1"/>
          <p:nvPr>
            <p:ph type="title"/>
          </p:nvPr>
        </p:nvSpPr>
        <p:spPr>
          <a:xfrm>
            <a:off x="431800" y="173800"/>
            <a:ext cx="8354100" cy="96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388" name="Google Shape;1388;p68"/>
          <p:cNvPicPr preferRelativeResize="0"/>
          <p:nvPr/>
        </p:nvPicPr>
        <p:blipFill>
          <a:blip r:embed="rId3">
            <a:alphaModFix/>
          </a:blip>
          <a:stretch>
            <a:fillRect/>
          </a:stretch>
        </p:blipFill>
        <p:spPr>
          <a:xfrm>
            <a:off x="1540075" y="1807725"/>
            <a:ext cx="5749253" cy="3297625"/>
          </a:xfrm>
          <a:prstGeom prst="rect">
            <a:avLst/>
          </a:prstGeom>
          <a:noFill/>
          <a:ln>
            <a:noFill/>
          </a:ln>
        </p:spPr>
      </p:pic>
      <p:sp>
        <p:nvSpPr>
          <p:cNvPr id="1389" name="Google Shape;1389;p68"/>
          <p:cNvSpPr/>
          <p:nvPr/>
        </p:nvSpPr>
        <p:spPr>
          <a:xfrm>
            <a:off x="5521425" y="3146675"/>
            <a:ext cx="1767900" cy="468600"/>
          </a:xfrm>
          <a:prstGeom prst="wedgeRectCallout">
            <a:avLst>
              <a:gd fmla="val -115442" name="adj1"/>
              <a:gd fmla="val 50032"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900">
                <a:latin typeface="Consolas"/>
                <a:ea typeface="Consolas"/>
                <a:cs typeface="Consolas"/>
                <a:sym typeface="Consolas"/>
              </a:rPr>
              <a:t>else</a:t>
            </a:r>
            <a:r>
              <a:rPr lang="tr-TR" sz="1900">
                <a:latin typeface="Montserrat"/>
                <a:ea typeface="Montserrat"/>
                <a:cs typeface="Montserrat"/>
                <a:sym typeface="Montserrat"/>
              </a:rPr>
              <a:t> clause</a:t>
            </a:r>
            <a:endParaRPr b="1" sz="1900">
              <a:latin typeface="Consolas"/>
              <a:ea typeface="Consolas"/>
              <a:cs typeface="Consolas"/>
              <a:sym typeface="Consolas"/>
            </a:endParaRPr>
          </a:p>
        </p:txBody>
      </p:sp>
      <p:sp>
        <p:nvSpPr>
          <p:cNvPr id="1390" name="Google Shape;1390;p68"/>
          <p:cNvSpPr/>
          <p:nvPr/>
        </p:nvSpPr>
        <p:spPr>
          <a:xfrm>
            <a:off x="3412000" y="3505550"/>
            <a:ext cx="828900" cy="289500"/>
          </a:xfrm>
          <a:prstGeom prst="roundRect">
            <a:avLst>
              <a:gd fmla="val 16667" name="adj"/>
            </a:avLst>
          </a:prstGeom>
          <a:noFill/>
          <a:ln cap="flat" cmpd="sng" w="19050">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586125" y="1255975"/>
            <a:ext cx="1064700" cy="4686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2400">
                <a:solidFill>
                  <a:srgbClr val="0000FF"/>
                </a:solidFill>
                <a:latin typeface="Consolas"/>
                <a:ea typeface="Consolas"/>
                <a:cs typeface="Consolas"/>
                <a:sym typeface="Consolas"/>
              </a:rPr>
              <a:t>else</a:t>
            </a:r>
            <a:endParaRPr b="1" sz="2400">
              <a:solidFill>
                <a:srgbClr val="0000FF"/>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97" name="Google Shape;1397;p69"/>
          <p:cNvSpPr txBox="1"/>
          <p:nvPr>
            <p:ph type="title"/>
          </p:nvPr>
        </p:nvSpPr>
        <p:spPr>
          <a:xfrm>
            <a:off x="431800" y="173800"/>
            <a:ext cx="8297100" cy="96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398" name="Google Shape;1398;p69"/>
          <p:cNvSpPr txBox="1"/>
          <p:nvPr>
            <p:ph idx="4294967295" type="subTitle"/>
          </p:nvPr>
        </p:nvSpPr>
        <p:spPr>
          <a:xfrm>
            <a:off x="295050" y="1105000"/>
            <a:ext cx="8354100" cy="4686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Let’s see the result :</a:t>
            </a:r>
            <a:endParaRPr sz="2300">
              <a:solidFill>
                <a:srgbClr val="434343"/>
              </a:solidFill>
              <a:latin typeface="Montserrat Light"/>
              <a:ea typeface="Montserrat Light"/>
              <a:cs typeface="Montserrat Light"/>
              <a:sym typeface="Montserrat Light"/>
            </a:endParaRPr>
          </a:p>
        </p:txBody>
      </p:sp>
      <p:pic>
        <p:nvPicPr>
          <p:cNvPr id="1399" name="Google Shape;1399;p69"/>
          <p:cNvPicPr preferRelativeResize="0"/>
          <p:nvPr/>
        </p:nvPicPr>
        <p:blipFill>
          <a:blip r:embed="rId3">
            <a:alphaModFix/>
          </a:blip>
          <a:stretch>
            <a:fillRect/>
          </a:stretch>
        </p:blipFill>
        <p:spPr>
          <a:xfrm>
            <a:off x="618725" y="1612875"/>
            <a:ext cx="7906548" cy="1915650"/>
          </a:xfrm>
          <a:prstGeom prst="rect">
            <a:avLst/>
          </a:prstGeom>
          <a:noFill/>
          <a:ln>
            <a:noFill/>
          </a:ln>
        </p:spPr>
      </p:pic>
      <p:pic>
        <p:nvPicPr>
          <p:cNvPr id="1400" name="Google Shape;1400;p69"/>
          <p:cNvPicPr preferRelativeResize="0"/>
          <p:nvPr/>
        </p:nvPicPr>
        <p:blipFill>
          <a:blip r:embed="rId4">
            <a:alphaModFix/>
          </a:blip>
          <a:stretch>
            <a:fillRect/>
          </a:stretch>
        </p:blipFill>
        <p:spPr>
          <a:xfrm>
            <a:off x="618725" y="3604725"/>
            <a:ext cx="7906551" cy="666049"/>
          </a:xfrm>
          <a:prstGeom prst="rect">
            <a:avLst/>
          </a:prstGeom>
          <a:noFill/>
          <a:ln>
            <a:noFill/>
          </a:ln>
        </p:spPr>
      </p:pic>
      <p:sp>
        <p:nvSpPr>
          <p:cNvPr id="1401" name="Google Shape;1401;p69"/>
          <p:cNvSpPr/>
          <p:nvPr/>
        </p:nvSpPr>
        <p:spPr>
          <a:xfrm>
            <a:off x="6106675" y="2739050"/>
            <a:ext cx="2418600" cy="1136100"/>
          </a:xfrm>
          <a:prstGeom prst="wedgeRectCallout">
            <a:avLst>
              <a:gd fmla="val -96017" name="adj1"/>
              <a:gd fmla="val -17694"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900">
                <a:latin typeface="Consolas"/>
                <a:ea typeface="Consolas"/>
                <a:cs typeface="Consolas"/>
                <a:sym typeface="Consolas"/>
              </a:rPr>
              <a:t>else</a:t>
            </a:r>
            <a:r>
              <a:rPr lang="tr-TR" sz="1900">
                <a:latin typeface="Montserrat"/>
                <a:ea typeface="Montserrat"/>
                <a:cs typeface="Montserrat"/>
                <a:sym typeface="Montserrat"/>
              </a:rPr>
              <a:t> clause executes, because there is no exception</a:t>
            </a:r>
            <a:endParaRPr b="1" sz="1900">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07" name="Google Shape;1407;p70"/>
          <p:cNvSpPr txBox="1"/>
          <p:nvPr>
            <p:ph type="title"/>
          </p:nvPr>
        </p:nvSpPr>
        <p:spPr>
          <a:xfrm>
            <a:off x="431800" y="173800"/>
            <a:ext cx="8354100" cy="96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1408" name="Google Shape;1408;p70"/>
          <p:cNvPicPr preferRelativeResize="0"/>
          <p:nvPr/>
        </p:nvPicPr>
        <p:blipFill>
          <a:blip r:embed="rId3">
            <a:alphaModFix/>
          </a:blip>
          <a:stretch>
            <a:fillRect/>
          </a:stretch>
        </p:blipFill>
        <p:spPr>
          <a:xfrm>
            <a:off x="1692475" y="1807725"/>
            <a:ext cx="5749253" cy="3297625"/>
          </a:xfrm>
          <a:prstGeom prst="rect">
            <a:avLst/>
          </a:prstGeom>
          <a:noFill/>
          <a:ln>
            <a:noFill/>
          </a:ln>
        </p:spPr>
      </p:pic>
      <p:sp>
        <p:nvSpPr>
          <p:cNvPr id="1409" name="Google Shape;1409;p70"/>
          <p:cNvSpPr/>
          <p:nvPr/>
        </p:nvSpPr>
        <p:spPr>
          <a:xfrm>
            <a:off x="6333000" y="4335175"/>
            <a:ext cx="2079000" cy="468600"/>
          </a:xfrm>
          <a:prstGeom prst="wedgeRectCallout">
            <a:avLst>
              <a:gd fmla="val -129669" name="adj1"/>
              <a:gd fmla="val -13908"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tr-TR" sz="1900">
                <a:latin typeface="Consolas"/>
                <a:ea typeface="Consolas"/>
                <a:cs typeface="Consolas"/>
                <a:sym typeface="Consolas"/>
              </a:rPr>
              <a:t>finally</a:t>
            </a:r>
            <a:r>
              <a:rPr lang="tr-TR" sz="1900">
                <a:latin typeface="Montserrat"/>
                <a:ea typeface="Montserrat"/>
                <a:cs typeface="Montserrat"/>
                <a:sym typeface="Montserrat"/>
              </a:rPr>
              <a:t> clause</a:t>
            </a:r>
            <a:endParaRPr b="1" sz="1900">
              <a:latin typeface="Consolas"/>
              <a:ea typeface="Consolas"/>
              <a:cs typeface="Consolas"/>
              <a:sym typeface="Consolas"/>
            </a:endParaRPr>
          </a:p>
        </p:txBody>
      </p:sp>
      <p:sp>
        <p:nvSpPr>
          <p:cNvPr id="1410" name="Google Shape;1410;p70"/>
          <p:cNvSpPr/>
          <p:nvPr/>
        </p:nvSpPr>
        <p:spPr>
          <a:xfrm>
            <a:off x="3644300" y="4335175"/>
            <a:ext cx="892500" cy="289500"/>
          </a:xfrm>
          <a:prstGeom prst="roundRect">
            <a:avLst>
              <a:gd fmla="val 16667" name="adj"/>
            </a:avLst>
          </a:prstGeom>
          <a:noFill/>
          <a:ln cap="flat" cmpd="sng" w="19050">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0"/>
          <p:cNvSpPr/>
          <p:nvPr/>
        </p:nvSpPr>
        <p:spPr>
          <a:xfrm>
            <a:off x="586125" y="1255975"/>
            <a:ext cx="1590900" cy="4686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2400">
                <a:solidFill>
                  <a:srgbClr val="0000FF"/>
                </a:solidFill>
                <a:latin typeface="Consolas"/>
                <a:ea typeface="Consolas"/>
                <a:cs typeface="Consolas"/>
                <a:sym typeface="Consolas"/>
              </a:rPr>
              <a:t>finally</a:t>
            </a:r>
            <a:endParaRPr b="1" sz="2400">
              <a:solidFill>
                <a:srgbClr val="0000FF"/>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17" name="Google Shape;1417;p71"/>
          <p:cNvSpPr txBox="1"/>
          <p:nvPr>
            <p:ph type="title"/>
          </p:nvPr>
        </p:nvSpPr>
        <p:spPr>
          <a:xfrm>
            <a:off x="431800" y="173800"/>
            <a:ext cx="8317200" cy="96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Implementation of the Full 'Exception Handling Block'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418" name="Google Shape;1418;p71"/>
          <p:cNvSpPr txBox="1"/>
          <p:nvPr>
            <p:ph idx="4294967295" type="subTitle"/>
          </p:nvPr>
        </p:nvSpPr>
        <p:spPr>
          <a:xfrm>
            <a:off x="377600" y="1105000"/>
            <a:ext cx="8793300" cy="5676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see the result :</a:t>
            </a:r>
            <a:endParaRPr sz="2200">
              <a:solidFill>
                <a:srgbClr val="434343"/>
              </a:solidFill>
              <a:latin typeface="Montserrat Light"/>
              <a:ea typeface="Montserrat Light"/>
              <a:cs typeface="Montserrat Light"/>
              <a:sym typeface="Montserrat Light"/>
            </a:endParaRPr>
          </a:p>
        </p:txBody>
      </p:sp>
      <p:pic>
        <p:nvPicPr>
          <p:cNvPr id="1419" name="Google Shape;1419;p71"/>
          <p:cNvPicPr preferRelativeResize="0"/>
          <p:nvPr/>
        </p:nvPicPr>
        <p:blipFill>
          <a:blip r:embed="rId3">
            <a:alphaModFix/>
          </a:blip>
          <a:stretch>
            <a:fillRect/>
          </a:stretch>
        </p:blipFill>
        <p:spPr>
          <a:xfrm>
            <a:off x="330625" y="1661800"/>
            <a:ext cx="8559851" cy="2071400"/>
          </a:xfrm>
          <a:prstGeom prst="rect">
            <a:avLst/>
          </a:prstGeom>
          <a:noFill/>
          <a:ln>
            <a:noFill/>
          </a:ln>
        </p:spPr>
      </p:pic>
      <p:pic>
        <p:nvPicPr>
          <p:cNvPr id="1420" name="Google Shape;1420;p71"/>
          <p:cNvPicPr preferRelativeResize="0"/>
          <p:nvPr/>
        </p:nvPicPr>
        <p:blipFill>
          <a:blip r:embed="rId4">
            <a:alphaModFix/>
          </a:blip>
          <a:stretch>
            <a:fillRect/>
          </a:stretch>
        </p:blipFill>
        <p:spPr>
          <a:xfrm>
            <a:off x="330625" y="3796200"/>
            <a:ext cx="8559850" cy="979934"/>
          </a:xfrm>
          <a:prstGeom prst="rect">
            <a:avLst/>
          </a:prstGeom>
          <a:noFill/>
          <a:ln>
            <a:noFill/>
          </a:ln>
        </p:spPr>
      </p:pic>
      <p:sp>
        <p:nvSpPr>
          <p:cNvPr id="1421" name="Google Shape;1421;p71"/>
          <p:cNvSpPr/>
          <p:nvPr/>
        </p:nvSpPr>
        <p:spPr>
          <a:xfrm>
            <a:off x="5942500" y="1837675"/>
            <a:ext cx="2848200" cy="1378500"/>
          </a:xfrm>
          <a:prstGeom prst="wedgeRectCallout">
            <a:avLst>
              <a:gd fmla="val -79455" name="adj1"/>
              <a:gd fmla="val 44911"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sz="1900">
                <a:latin typeface="Montserrat"/>
                <a:ea typeface="Montserrat"/>
                <a:cs typeface="Montserrat"/>
                <a:sym typeface="Montserrat"/>
              </a:rPr>
              <a:t>Although there is an </a:t>
            </a:r>
            <a:r>
              <a:rPr lang="tr-TR" sz="1900">
                <a:latin typeface="Consolas"/>
                <a:ea typeface="Consolas"/>
                <a:cs typeface="Consolas"/>
                <a:sym typeface="Consolas"/>
              </a:rPr>
              <a:t>ZeroDivisionError</a:t>
            </a:r>
            <a:r>
              <a:rPr lang="tr-TR" sz="1900">
                <a:latin typeface="Montserrat"/>
                <a:ea typeface="Montserrat"/>
                <a:cs typeface="Montserrat"/>
                <a:sym typeface="Montserrat"/>
              </a:rPr>
              <a:t> exception, </a:t>
            </a:r>
            <a:r>
              <a:rPr lang="tr-TR" sz="1900">
                <a:latin typeface="Consolas"/>
                <a:ea typeface="Consolas"/>
                <a:cs typeface="Consolas"/>
                <a:sym typeface="Consolas"/>
              </a:rPr>
              <a:t>finally</a:t>
            </a:r>
            <a:r>
              <a:rPr lang="tr-TR" sz="1900">
                <a:latin typeface="Montserrat"/>
                <a:ea typeface="Montserrat"/>
                <a:cs typeface="Montserrat"/>
                <a:sym typeface="Montserrat"/>
              </a:rPr>
              <a:t> block executes</a:t>
            </a:r>
            <a:endParaRPr sz="1900">
              <a:latin typeface="Montserrat"/>
              <a:ea typeface="Montserrat"/>
              <a:cs typeface="Montserrat"/>
              <a:sym typeface="Montserrat"/>
            </a:endParaRPr>
          </a:p>
        </p:txBody>
      </p:sp>
      <p:sp>
        <p:nvSpPr>
          <p:cNvPr id="1422" name="Google Shape;1422;p71"/>
          <p:cNvSpPr/>
          <p:nvPr/>
        </p:nvSpPr>
        <p:spPr>
          <a:xfrm>
            <a:off x="4539475" y="3616425"/>
            <a:ext cx="2381700" cy="398400"/>
          </a:xfrm>
          <a:prstGeom prst="wedgeRectCallout">
            <a:avLst>
              <a:gd fmla="val -79455" name="adj1"/>
              <a:gd fmla="val 44911"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latin typeface="Montserrat"/>
                <a:ea typeface="Montserrat"/>
                <a:cs typeface="Montserrat"/>
                <a:sym typeface="Montserrat"/>
              </a:rPr>
              <a:t>comes from </a:t>
            </a:r>
            <a:r>
              <a:rPr b="1" lang="tr-TR">
                <a:latin typeface="Consolas"/>
                <a:ea typeface="Consolas"/>
                <a:cs typeface="Consolas"/>
                <a:sym typeface="Consolas"/>
              </a:rPr>
              <a:t>except</a:t>
            </a:r>
            <a:endParaRPr b="1">
              <a:latin typeface="Consolas"/>
              <a:ea typeface="Consolas"/>
              <a:cs typeface="Consolas"/>
              <a:sym typeface="Consolas"/>
            </a:endParaRPr>
          </a:p>
        </p:txBody>
      </p:sp>
      <p:sp>
        <p:nvSpPr>
          <p:cNvPr id="1423" name="Google Shape;1423;p71"/>
          <p:cNvSpPr/>
          <p:nvPr/>
        </p:nvSpPr>
        <p:spPr>
          <a:xfrm>
            <a:off x="4539475" y="4308150"/>
            <a:ext cx="2381700" cy="398400"/>
          </a:xfrm>
          <a:prstGeom prst="wedgeRectCallout">
            <a:avLst>
              <a:gd fmla="val -87121" name="adj1"/>
              <a:gd fmla="val -40876"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latin typeface="Montserrat"/>
                <a:ea typeface="Montserrat"/>
                <a:cs typeface="Montserrat"/>
                <a:sym typeface="Montserrat"/>
              </a:rPr>
              <a:t>comes from </a:t>
            </a:r>
            <a:r>
              <a:rPr b="1" lang="tr-TR">
                <a:latin typeface="Consolas"/>
                <a:ea typeface="Consolas"/>
                <a:cs typeface="Consolas"/>
                <a:sym typeface="Consolas"/>
              </a:rPr>
              <a:t>finally</a:t>
            </a:r>
            <a:endParaRPr b="1">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72"/>
          <p:cNvSpPr txBox="1"/>
          <p:nvPr>
            <p:ph type="ctrTitle"/>
          </p:nvPr>
        </p:nvSpPr>
        <p:spPr>
          <a:xfrm>
            <a:off x="1072550" y="2287200"/>
            <a:ext cx="7699800" cy="569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Several Handling Scenarios</a:t>
            </a:r>
            <a:endParaRPr sz="4000">
              <a:solidFill>
                <a:srgbClr val="741B47"/>
              </a:solidFill>
              <a:latin typeface="Raleway Medium"/>
              <a:ea typeface="Raleway Medium"/>
              <a:cs typeface="Raleway Medium"/>
              <a:sym typeface="Raleway Medium"/>
            </a:endParaRPr>
          </a:p>
        </p:txBody>
      </p:sp>
      <p:sp>
        <p:nvSpPr>
          <p:cNvPr id="1429" name="Google Shape;1429;p7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35" name="Google Shape;1435;p73"/>
          <p:cNvSpPr txBox="1"/>
          <p:nvPr>
            <p:ph type="title"/>
          </p:nvPr>
        </p:nvSpPr>
        <p:spPr>
          <a:xfrm>
            <a:off x="431800" y="173800"/>
            <a:ext cx="83124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Several Handling Scenarios </a:t>
            </a:r>
            <a:r>
              <a:rPr lang="tr-TR" sz="3300">
                <a:solidFill>
                  <a:srgbClr val="741B47"/>
                </a:solidFill>
                <a:latin typeface="Raleway Medium"/>
                <a:ea typeface="Raleway Medium"/>
                <a:cs typeface="Raleway Medium"/>
                <a:sym typeface="Raleway Medium"/>
              </a:rPr>
              <a:t>(review)</a:t>
            </a:r>
            <a:r>
              <a:rPr lang="tr-TR" sz="4000">
                <a:solidFill>
                  <a:srgbClr val="741B47"/>
                </a:solidFill>
                <a:latin typeface="Raleway Medium"/>
                <a:ea typeface="Raleway Medium"/>
                <a:cs typeface="Raleway Medium"/>
                <a:sym typeface="Raleway Medium"/>
              </a:rPr>
              <a:t> </a:t>
            </a:r>
            <a:endParaRPr sz="3300">
              <a:solidFill>
                <a:srgbClr val="741B47"/>
              </a:solidFill>
              <a:latin typeface="Raleway Medium"/>
              <a:ea typeface="Raleway Medium"/>
              <a:cs typeface="Raleway Medium"/>
              <a:sym typeface="Raleway Medium"/>
            </a:endParaRPr>
          </a:p>
        </p:txBody>
      </p:sp>
      <p:sp>
        <p:nvSpPr>
          <p:cNvPr id="1436" name="Google Shape;1436;p73"/>
          <p:cNvSpPr txBox="1"/>
          <p:nvPr>
            <p:ph idx="4294967295" type="subTitle"/>
          </p:nvPr>
        </p:nvSpPr>
        <p:spPr>
          <a:xfrm>
            <a:off x="295050" y="647800"/>
            <a:ext cx="8354100" cy="12597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In the example below you can define as many except blocks as you want, </a:t>
            </a:r>
            <a:r>
              <a:rPr lang="tr-TR" sz="2200">
                <a:solidFill>
                  <a:srgbClr val="434343"/>
                </a:solidFill>
                <a:latin typeface="Montserrat"/>
                <a:ea typeface="Montserrat"/>
                <a:cs typeface="Montserrat"/>
                <a:sym typeface="Montserrat"/>
              </a:rPr>
              <a:t>to catch and handle specific </a:t>
            </a:r>
            <a:r>
              <a:rPr lang="tr-TR" sz="2200">
                <a:solidFill>
                  <a:srgbClr val="434343"/>
                </a:solidFill>
                <a:latin typeface="Consolas"/>
                <a:ea typeface="Consolas"/>
                <a:cs typeface="Consolas"/>
                <a:sym typeface="Consolas"/>
              </a:rPr>
              <a:t>exception</a:t>
            </a:r>
            <a:r>
              <a:rPr lang="tr-TR" sz="2200">
                <a:solidFill>
                  <a:srgbClr val="434343"/>
                </a:solidFill>
                <a:latin typeface="Montserrat"/>
                <a:ea typeface="Montserrat"/>
                <a:cs typeface="Montserrat"/>
                <a:sym typeface="Montserrat"/>
              </a:rPr>
              <a:t>s</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p:txBody>
      </p:sp>
      <p:pic>
        <p:nvPicPr>
          <p:cNvPr id="1437" name="Google Shape;1437;p73"/>
          <p:cNvPicPr preferRelativeResize="0"/>
          <p:nvPr/>
        </p:nvPicPr>
        <p:blipFill>
          <a:blip r:embed="rId3">
            <a:alphaModFix/>
          </a:blip>
          <a:stretch>
            <a:fillRect/>
          </a:stretch>
        </p:blipFill>
        <p:spPr>
          <a:xfrm>
            <a:off x="399888" y="1995100"/>
            <a:ext cx="8344223" cy="2462469"/>
          </a:xfrm>
          <a:prstGeom prst="rect">
            <a:avLst/>
          </a:prstGeom>
          <a:noFill/>
          <a:ln>
            <a:noFill/>
          </a:ln>
        </p:spPr>
      </p:pic>
      <p:sp>
        <p:nvSpPr>
          <p:cNvPr id="1438" name="Google Shape;1438;p73"/>
          <p:cNvSpPr txBox="1"/>
          <p:nvPr/>
        </p:nvSpPr>
        <p:spPr>
          <a:xfrm>
            <a:off x="4595525" y="4074850"/>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
        <p:nvSpPr>
          <p:cNvPr id="1439" name="Google Shape;1439;p73">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45" name="Google Shape;1445;p74"/>
          <p:cNvSpPr txBox="1"/>
          <p:nvPr>
            <p:ph type="title"/>
          </p:nvPr>
        </p:nvSpPr>
        <p:spPr>
          <a:xfrm>
            <a:off x="431800" y="173800"/>
            <a:ext cx="83541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Several Handling Scenarios </a:t>
            </a:r>
            <a:r>
              <a:rPr lang="tr-TR" sz="3300">
                <a:solidFill>
                  <a:srgbClr val="741B47"/>
                </a:solidFill>
                <a:latin typeface="Raleway Medium"/>
                <a:ea typeface="Raleway Medium"/>
                <a:cs typeface="Raleway Medium"/>
                <a:sym typeface="Raleway Medium"/>
              </a:rPr>
              <a:t>(review)</a:t>
            </a:r>
            <a:r>
              <a:rPr lang="tr-TR" sz="4000">
                <a:solidFill>
                  <a:srgbClr val="741B47"/>
                </a:solidFill>
                <a:latin typeface="Raleway Medium"/>
                <a:ea typeface="Raleway Medium"/>
                <a:cs typeface="Raleway Medium"/>
                <a:sym typeface="Raleway Medium"/>
              </a:rPr>
              <a:t> </a:t>
            </a:r>
            <a:endParaRPr sz="4000">
              <a:solidFill>
                <a:srgbClr val="741B47"/>
              </a:solidFill>
              <a:latin typeface="Raleway Medium"/>
              <a:ea typeface="Raleway Medium"/>
              <a:cs typeface="Raleway Medium"/>
              <a:sym typeface="Raleway Medium"/>
            </a:endParaRPr>
          </a:p>
        </p:txBody>
      </p:sp>
      <p:sp>
        <p:nvSpPr>
          <p:cNvPr id="1446" name="Google Shape;1446;p74"/>
          <p:cNvSpPr txBox="1"/>
          <p:nvPr>
            <p:ph idx="4294967295" type="subTitle"/>
          </p:nvPr>
        </p:nvSpPr>
        <p:spPr>
          <a:xfrm>
            <a:off x="371250" y="647800"/>
            <a:ext cx="8354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 is the output :</a:t>
            </a:r>
            <a:endParaRPr sz="2200">
              <a:solidFill>
                <a:srgbClr val="434343"/>
              </a:solidFill>
              <a:latin typeface="Montserrat Light"/>
              <a:ea typeface="Montserrat Light"/>
              <a:cs typeface="Montserrat Light"/>
              <a:sym typeface="Montserrat Light"/>
            </a:endParaRPr>
          </a:p>
        </p:txBody>
      </p:sp>
      <p:pic>
        <p:nvPicPr>
          <p:cNvPr id="1447" name="Google Shape;1447;p74"/>
          <p:cNvPicPr preferRelativeResize="0"/>
          <p:nvPr/>
        </p:nvPicPr>
        <p:blipFill>
          <a:blip r:embed="rId3">
            <a:alphaModFix/>
          </a:blip>
          <a:stretch>
            <a:fillRect/>
          </a:stretch>
        </p:blipFill>
        <p:spPr>
          <a:xfrm>
            <a:off x="399888" y="1233100"/>
            <a:ext cx="8344223" cy="2462469"/>
          </a:xfrm>
          <a:prstGeom prst="rect">
            <a:avLst/>
          </a:prstGeom>
          <a:noFill/>
          <a:ln>
            <a:noFill/>
          </a:ln>
        </p:spPr>
      </p:pic>
      <p:pic>
        <p:nvPicPr>
          <p:cNvPr id="1448" name="Google Shape;1448;p74"/>
          <p:cNvPicPr preferRelativeResize="0"/>
          <p:nvPr/>
        </p:nvPicPr>
        <p:blipFill>
          <a:blip r:embed="rId4">
            <a:alphaModFix/>
          </a:blip>
          <a:stretch>
            <a:fillRect/>
          </a:stretch>
        </p:blipFill>
        <p:spPr>
          <a:xfrm>
            <a:off x="399900" y="3759397"/>
            <a:ext cx="8344200" cy="846604"/>
          </a:xfrm>
          <a:prstGeom prst="rect">
            <a:avLst/>
          </a:prstGeom>
          <a:noFill/>
          <a:ln>
            <a:noFill/>
          </a:ln>
        </p:spPr>
      </p:pic>
      <p:sp>
        <p:nvSpPr>
          <p:cNvPr id="1449" name="Google Shape;1449;p74"/>
          <p:cNvSpPr/>
          <p:nvPr/>
        </p:nvSpPr>
        <p:spPr>
          <a:xfrm>
            <a:off x="5938975" y="1738450"/>
            <a:ext cx="2553900" cy="398400"/>
          </a:xfrm>
          <a:prstGeom prst="wedgeRectCallout">
            <a:avLst>
              <a:gd fmla="val -79455" name="adj1"/>
              <a:gd fmla="val 44911"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latin typeface="Montserrat"/>
                <a:ea typeface="Montserrat"/>
                <a:cs typeface="Montserrat"/>
                <a:sym typeface="Montserrat"/>
              </a:rPr>
              <a:t>first </a:t>
            </a:r>
            <a:r>
              <a:rPr b="1" lang="tr-TR">
                <a:latin typeface="Consolas"/>
                <a:ea typeface="Consolas"/>
                <a:cs typeface="Consolas"/>
                <a:sym typeface="Consolas"/>
              </a:rPr>
              <a:t>exception </a:t>
            </a:r>
            <a:r>
              <a:rPr lang="tr-TR">
                <a:latin typeface="Montserrat"/>
                <a:ea typeface="Montserrat"/>
                <a:cs typeface="Montserrat"/>
                <a:sym typeface="Montserrat"/>
              </a:rPr>
              <a:t>possibility</a:t>
            </a:r>
            <a:endParaRPr b="1">
              <a:latin typeface="Consolas"/>
              <a:ea typeface="Consolas"/>
              <a:cs typeface="Consolas"/>
              <a:sym typeface="Consolas"/>
            </a:endParaRPr>
          </a:p>
        </p:txBody>
      </p:sp>
      <p:sp>
        <p:nvSpPr>
          <p:cNvPr id="1450" name="Google Shape;1450;p74"/>
          <p:cNvSpPr/>
          <p:nvPr/>
        </p:nvSpPr>
        <p:spPr>
          <a:xfrm>
            <a:off x="3271350" y="2603675"/>
            <a:ext cx="3235800" cy="398400"/>
          </a:xfrm>
          <a:prstGeom prst="wedgeRectCallout">
            <a:avLst>
              <a:gd fmla="val -76057" name="adj1"/>
              <a:gd fmla="val 14044" name="adj2"/>
            </a:avLst>
          </a:prstGeom>
          <a:solidFill>
            <a:srgbClr val="D9EAD3"/>
          </a:solidFill>
          <a:ln cap="flat" cmpd="sng" w="9525">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tr-TR">
                <a:latin typeface="Montserrat"/>
                <a:ea typeface="Montserrat"/>
                <a:cs typeface="Montserrat"/>
                <a:sym typeface="Montserrat"/>
              </a:rPr>
              <a:t>rest of all </a:t>
            </a:r>
            <a:r>
              <a:rPr b="1" lang="tr-TR">
                <a:latin typeface="Consolas"/>
                <a:ea typeface="Consolas"/>
                <a:cs typeface="Consolas"/>
                <a:sym typeface="Consolas"/>
              </a:rPr>
              <a:t>exception </a:t>
            </a:r>
            <a:r>
              <a:rPr lang="tr-TR">
                <a:latin typeface="Montserrat"/>
                <a:ea typeface="Montserrat"/>
                <a:cs typeface="Montserrat"/>
                <a:sym typeface="Montserrat"/>
              </a:rPr>
              <a:t>possibilities</a:t>
            </a:r>
            <a:endParaRPr b="1">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56" name="Google Shape;1456;p75"/>
          <p:cNvSpPr txBox="1"/>
          <p:nvPr>
            <p:ph type="title"/>
          </p:nvPr>
        </p:nvSpPr>
        <p:spPr>
          <a:xfrm>
            <a:off x="431800" y="173800"/>
            <a:ext cx="83541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Several Handling Scenarios </a:t>
            </a:r>
            <a:r>
              <a:rPr lang="tr-TR" sz="3300">
                <a:solidFill>
                  <a:srgbClr val="741B47"/>
                </a:solidFill>
                <a:latin typeface="Raleway Medium"/>
                <a:ea typeface="Raleway Medium"/>
                <a:cs typeface="Raleway Medium"/>
                <a:sym typeface="Raleway Medium"/>
              </a:rPr>
              <a:t>(review)</a:t>
            </a:r>
            <a:r>
              <a:rPr lang="tr-TR" sz="4000">
                <a:solidFill>
                  <a:srgbClr val="741B47"/>
                </a:solidFill>
                <a:latin typeface="Raleway Medium"/>
                <a:ea typeface="Raleway Medium"/>
                <a:cs typeface="Raleway Medium"/>
                <a:sym typeface="Raleway Medium"/>
              </a:rPr>
              <a:t> </a:t>
            </a:r>
            <a:endParaRPr sz="4000">
              <a:solidFill>
                <a:srgbClr val="741B47"/>
              </a:solidFill>
              <a:latin typeface="Raleway Medium"/>
              <a:ea typeface="Raleway Medium"/>
              <a:cs typeface="Raleway Medium"/>
              <a:sym typeface="Raleway Medium"/>
            </a:endParaRPr>
          </a:p>
        </p:txBody>
      </p:sp>
      <p:sp>
        <p:nvSpPr>
          <p:cNvPr id="1457" name="Google Shape;1457;p75"/>
          <p:cNvSpPr txBox="1"/>
          <p:nvPr>
            <p:ph idx="4294967295" type="subTitle"/>
          </p:nvPr>
        </p:nvSpPr>
        <p:spPr>
          <a:xfrm>
            <a:off x="295050" y="647800"/>
            <a:ext cx="8354100" cy="11940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Since all the built-in exceptions are formed a hierarchical structure, you can use the following exception syntaxes.</a:t>
            </a:r>
            <a:endParaRPr>
              <a:solidFill>
                <a:srgbClr val="434343"/>
              </a:solidFill>
              <a:latin typeface="Montserrat Light"/>
              <a:ea typeface="Montserrat Light"/>
              <a:cs typeface="Montserrat Light"/>
              <a:sym typeface="Montserrat Light"/>
            </a:endParaRPr>
          </a:p>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Medium"/>
                <a:ea typeface="Montserrat Medium"/>
                <a:cs typeface="Montserrat Medium"/>
                <a:sym typeface="Montserrat Medium"/>
              </a:rPr>
              <a:t>scenario-1:</a:t>
            </a:r>
            <a:r>
              <a:rPr lang="tr-TR">
                <a:solidFill>
                  <a:srgbClr val="434343"/>
                </a:solidFill>
                <a:latin typeface="Montserrat Light"/>
                <a:ea typeface="Montserrat Light"/>
                <a:cs typeface="Montserrat Light"/>
                <a:sym typeface="Montserrat Light"/>
              </a:rPr>
              <a:t> you can identify no specific exception :</a:t>
            </a:r>
            <a:endParaRPr>
              <a:solidFill>
                <a:srgbClr val="434343"/>
              </a:solidFill>
              <a:latin typeface="Montserrat Light"/>
              <a:ea typeface="Montserrat Light"/>
              <a:cs typeface="Montserrat Light"/>
              <a:sym typeface="Montserrat Light"/>
            </a:endParaRPr>
          </a:p>
        </p:txBody>
      </p:sp>
      <p:pic>
        <p:nvPicPr>
          <p:cNvPr id="1458" name="Google Shape;1458;p75"/>
          <p:cNvPicPr preferRelativeResize="0"/>
          <p:nvPr/>
        </p:nvPicPr>
        <p:blipFill>
          <a:blip r:embed="rId3">
            <a:alphaModFix/>
          </a:blip>
          <a:stretch>
            <a:fillRect/>
          </a:stretch>
        </p:blipFill>
        <p:spPr>
          <a:xfrm>
            <a:off x="248041" y="1841800"/>
            <a:ext cx="8647910" cy="817375"/>
          </a:xfrm>
          <a:prstGeom prst="rect">
            <a:avLst/>
          </a:prstGeom>
          <a:noFill/>
          <a:ln>
            <a:noFill/>
          </a:ln>
        </p:spPr>
      </p:pic>
      <p:sp>
        <p:nvSpPr>
          <p:cNvPr id="1459" name="Google Shape;1459;p75"/>
          <p:cNvSpPr txBox="1"/>
          <p:nvPr>
            <p:ph idx="4294967295" type="subTitle"/>
          </p:nvPr>
        </p:nvSpPr>
        <p:spPr>
          <a:xfrm>
            <a:off x="295050" y="2700475"/>
            <a:ext cx="8354100" cy="4686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Medium"/>
                <a:ea typeface="Montserrat Medium"/>
                <a:cs typeface="Montserrat Medium"/>
                <a:sym typeface="Montserrat Medium"/>
              </a:rPr>
              <a:t>scenario-2:</a:t>
            </a:r>
            <a:r>
              <a:rPr lang="tr-TR">
                <a:solidFill>
                  <a:srgbClr val="434343"/>
                </a:solidFill>
                <a:latin typeface="Montserrat Light"/>
                <a:ea typeface="Montserrat Light"/>
                <a:cs typeface="Montserrat Light"/>
                <a:sym typeface="Montserrat Light"/>
              </a:rPr>
              <a:t> different exception blocks one after another :</a:t>
            </a:r>
            <a:endParaRPr>
              <a:solidFill>
                <a:srgbClr val="434343"/>
              </a:solidFill>
              <a:latin typeface="Montserrat Light"/>
              <a:ea typeface="Montserrat Light"/>
              <a:cs typeface="Montserrat Light"/>
              <a:sym typeface="Montserrat Light"/>
            </a:endParaRPr>
          </a:p>
        </p:txBody>
      </p:sp>
      <p:pic>
        <p:nvPicPr>
          <p:cNvPr id="1460" name="Google Shape;1460;p75"/>
          <p:cNvPicPr preferRelativeResize="0"/>
          <p:nvPr/>
        </p:nvPicPr>
        <p:blipFill>
          <a:blip r:embed="rId4">
            <a:alphaModFix/>
          </a:blip>
          <a:stretch>
            <a:fillRect/>
          </a:stretch>
        </p:blipFill>
        <p:spPr>
          <a:xfrm>
            <a:off x="268351" y="3210373"/>
            <a:ext cx="8607298" cy="1467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7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66" name="Google Shape;1466;p76"/>
          <p:cNvSpPr txBox="1"/>
          <p:nvPr>
            <p:ph type="title"/>
          </p:nvPr>
        </p:nvSpPr>
        <p:spPr>
          <a:xfrm>
            <a:off x="431800" y="173800"/>
            <a:ext cx="83541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Several Handling Scenarios </a:t>
            </a:r>
            <a:r>
              <a:rPr lang="tr-TR" sz="3300">
                <a:solidFill>
                  <a:srgbClr val="741B47"/>
                </a:solidFill>
                <a:latin typeface="Raleway Medium"/>
                <a:ea typeface="Raleway Medium"/>
                <a:cs typeface="Raleway Medium"/>
                <a:sym typeface="Raleway Medium"/>
              </a:rPr>
              <a:t>(review)</a:t>
            </a:r>
            <a:r>
              <a:rPr lang="tr-TR" sz="4000">
                <a:solidFill>
                  <a:srgbClr val="741B47"/>
                </a:solidFill>
                <a:latin typeface="Raleway Medium"/>
                <a:ea typeface="Raleway Medium"/>
                <a:cs typeface="Raleway Medium"/>
                <a:sym typeface="Raleway Medium"/>
              </a:rPr>
              <a:t> </a:t>
            </a:r>
            <a:endParaRPr sz="4000">
              <a:solidFill>
                <a:srgbClr val="741B47"/>
              </a:solidFill>
              <a:latin typeface="Raleway Medium"/>
              <a:ea typeface="Raleway Medium"/>
              <a:cs typeface="Raleway Medium"/>
              <a:sym typeface="Raleway Medium"/>
            </a:endParaRPr>
          </a:p>
        </p:txBody>
      </p:sp>
      <p:sp>
        <p:nvSpPr>
          <p:cNvPr id="1467" name="Google Shape;1467;p76"/>
          <p:cNvSpPr txBox="1"/>
          <p:nvPr>
            <p:ph idx="4294967295" type="subTitle"/>
          </p:nvPr>
        </p:nvSpPr>
        <p:spPr>
          <a:xfrm>
            <a:off x="295050" y="647800"/>
            <a:ext cx="8354100" cy="8175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Medium"/>
                <a:ea typeface="Montserrat Medium"/>
                <a:cs typeface="Montserrat Medium"/>
                <a:sym typeface="Montserrat Medium"/>
              </a:rPr>
              <a:t>scenario-3:</a:t>
            </a:r>
            <a:r>
              <a:rPr lang="tr-TR">
                <a:solidFill>
                  <a:srgbClr val="434343"/>
                </a:solidFill>
                <a:latin typeface="Montserrat Light"/>
                <a:ea typeface="Montserrat Light"/>
                <a:cs typeface="Montserrat Light"/>
                <a:sym typeface="Montserrat Light"/>
              </a:rPr>
              <a:t> an except syntax also may contain multiple exceptions </a:t>
            </a:r>
            <a:r>
              <a:rPr lang="tr-TR">
                <a:solidFill>
                  <a:srgbClr val="434343"/>
                </a:solidFill>
                <a:latin typeface="Montserrat"/>
                <a:ea typeface="Montserrat"/>
                <a:cs typeface="Montserrat"/>
                <a:sym typeface="Montserrat"/>
              </a:rPr>
              <a:t>separated by commas and enclosed by parenthesis</a:t>
            </a:r>
            <a:r>
              <a:rPr lang="tr-TR">
                <a:solidFill>
                  <a:srgbClr val="434343"/>
                </a:solidFill>
                <a:latin typeface="Montserrat Light"/>
                <a:ea typeface="Montserrat Light"/>
                <a:cs typeface="Montserrat Light"/>
                <a:sym typeface="Montserrat Light"/>
              </a:rPr>
              <a:t>.</a:t>
            </a:r>
            <a:endParaRPr>
              <a:solidFill>
                <a:srgbClr val="434343"/>
              </a:solidFill>
              <a:latin typeface="Montserrat Light"/>
              <a:ea typeface="Montserrat Light"/>
              <a:cs typeface="Montserrat Light"/>
              <a:sym typeface="Montserrat Light"/>
            </a:endParaRPr>
          </a:p>
        </p:txBody>
      </p:sp>
      <p:sp>
        <p:nvSpPr>
          <p:cNvPr id="1468" name="Google Shape;1468;p76"/>
          <p:cNvSpPr txBox="1"/>
          <p:nvPr>
            <p:ph idx="4294967295" type="subTitle"/>
          </p:nvPr>
        </p:nvSpPr>
        <p:spPr>
          <a:xfrm>
            <a:off x="295050" y="2852875"/>
            <a:ext cx="8354100" cy="7275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Medium"/>
                <a:ea typeface="Montserrat Medium"/>
                <a:cs typeface="Montserrat Medium"/>
                <a:sym typeface="Montserrat Medium"/>
              </a:rPr>
              <a:t>scenario-4:</a:t>
            </a:r>
            <a:r>
              <a:rPr lang="tr-TR">
                <a:solidFill>
                  <a:srgbClr val="434343"/>
                </a:solidFill>
                <a:latin typeface="Montserrat Light"/>
                <a:ea typeface="Montserrat Light"/>
                <a:cs typeface="Montserrat Light"/>
                <a:sym typeface="Montserrat Light"/>
              </a:rPr>
              <a:t> because of the hierarchical structure, one </a:t>
            </a:r>
            <a:r>
              <a:rPr lang="tr-TR">
                <a:solidFill>
                  <a:srgbClr val="434343"/>
                </a:solidFill>
                <a:latin typeface="Consolas"/>
                <a:ea typeface="Consolas"/>
                <a:cs typeface="Consolas"/>
                <a:sym typeface="Consolas"/>
              </a:rPr>
              <a:t>exception</a:t>
            </a:r>
            <a:r>
              <a:rPr lang="tr-TR">
                <a:solidFill>
                  <a:srgbClr val="434343"/>
                </a:solidFill>
                <a:latin typeface="Montserrat Light"/>
                <a:ea typeface="Montserrat Light"/>
                <a:cs typeface="Montserrat Light"/>
                <a:sym typeface="Montserrat Light"/>
              </a:rPr>
              <a:t> can actually catch </a:t>
            </a:r>
            <a:r>
              <a:rPr lang="tr-TR">
                <a:solidFill>
                  <a:srgbClr val="434343"/>
                </a:solidFill>
                <a:latin typeface="Montserrat Medium"/>
                <a:ea typeface="Montserrat Medium"/>
                <a:cs typeface="Montserrat Medium"/>
                <a:sym typeface="Montserrat Medium"/>
              </a:rPr>
              <a:t>various exceptions</a:t>
            </a:r>
            <a:r>
              <a:rPr lang="tr-TR">
                <a:solidFill>
                  <a:srgbClr val="434343"/>
                </a:solidFill>
                <a:latin typeface="Montserrat Light"/>
                <a:ea typeface="Montserrat Light"/>
                <a:cs typeface="Montserrat Light"/>
                <a:sym typeface="Montserrat Light"/>
              </a:rPr>
              <a:t>.</a:t>
            </a:r>
            <a:endParaRPr>
              <a:solidFill>
                <a:srgbClr val="434343"/>
              </a:solidFill>
              <a:latin typeface="Montserrat Light"/>
              <a:ea typeface="Montserrat Light"/>
              <a:cs typeface="Montserrat Light"/>
              <a:sym typeface="Montserrat Light"/>
            </a:endParaRPr>
          </a:p>
        </p:txBody>
      </p:sp>
      <p:pic>
        <p:nvPicPr>
          <p:cNvPr id="1469" name="Google Shape;1469;p76"/>
          <p:cNvPicPr preferRelativeResize="0"/>
          <p:nvPr/>
        </p:nvPicPr>
        <p:blipFill>
          <a:blip r:embed="rId3">
            <a:alphaModFix/>
          </a:blip>
          <a:stretch>
            <a:fillRect/>
          </a:stretch>
        </p:blipFill>
        <p:spPr>
          <a:xfrm>
            <a:off x="494038" y="1726600"/>
            <a:ext cx="8155927" cy="965400"/>
          </a:xfrm>
          <a:prstGeom prst="rect">
            <a:avLst/>
          </a:prstGeom>
          <a:noFill/>
          <a:ln>
            <a:noFill/>
          </a:ln>
        </p:spPr>
      </p:pic>
      <p:pic>
        <p:nvPicPr>
          <p:cNvPr id="1470" name="Google Shape;1470;p76"/>
          <p:cNvPicPr preferRelativeResize="0"/>
          <p:nvPr/>
        </p:nvPicPr>
        <p:blipFill>
          <a:blip r:embed="rId4">
            <a:alphaModFix/>
          </a:blip>
          <a:stretch>
            <a:fillRect/>
          </a:stretch>
        </p:blipFill>
        <p:spPr>
          <a:xfrm>
            <a:off x="494038" y="3656575"/>
            <a:ext cx="8155926" cy="11726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4"/>
          <p:cNvSpPr txBox="1"/>
          <p:nvPr>
            <p:ph type="ctrTitle"/>
          </p:nvPr>
        </p:nvSpPr>
        <p:spPr>
          <a:xfrm>
            <a:off x="1064050" y="2284200"/>
            <a:ext cx="7408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Syntax Errors</a:t>
            </a:r>
            <a:endParaRPr sz="3600">
              <a:solidFill>
                <a:srgbClr val="741B47"/>
              </a:solidFill>
              <a:latin typeface="Raleway Medium"/>
              <a:ea typeface="Raleway Medium"/>
              <a:cs typeface="Raleway Medium"/>
              <a:sym typeface="Raleway Medium"/>
            </a:endParaRPr>
          </a:p>
        </p:txBody>
      </p:sp>
      <p:sp>
        <p:nvSpPr>
          <p:cNvPr id="379" name="Google Shape;379;p1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76" name="Google Shape;1476;p7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477" name="Google Shape;1477;p77"/>
          <p:cNvSpPr txBox="1"/>
          <p:nvPr>
            <p:ph idx="4294967295" type="subTitle"/>
          </p:nvPr>
        </p:nvSpPr>
        <p:spPr>
          <a:xfrm>
            <a:off x="379525" y="593675"/>
            <a:ext cx="8341800" cy="3365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a:buChar char="▸"/>
            </a:pPr>
            <a:r>
              <a:rPr b="1" lang="tr-TR" sz="2200">
                <a:solidFill>
                  <a:srgbClr val="073763"/>
                </a:solidFill>
                <a:latin typeface="Montserrat"/>
                <a:ea typeface="Montserrat"/>
                <a:cs typeface="Montserrat"/>
                <a:sym typeface="Montserrat"/>
              </a:rPr>
              <a:t>Task : </a:t>
            </a:r>
            <a:endParaRPr b="1" sz="2200">
              <a:solidFill>
                <a:srgbClr val="073763"/>
              </a:solidFill>
              <a:latin typeface="Montserrat"/>
              <a:ea typeface="Montserrat"/>
              <a:cs typeface="Montserrat"/>
              <a:sym typeface="Montserrat"/>
            </a:endParaRPr>
          </a:p>
          <a:p>
            <a:pPr indent="-355600" lvl="1" marL="914400" marR="0" rtl="0" algn="just">
              <a:lnSpc>
                <a:spcPct val="110000"/>
              </a:lnSpc>
              <a:spcBef>
                <a:spcPts val="600"/>
              </a:spcBef>
              <a:spcAft>
                <a:spcPts val="0"/>
              </a:spcAft>
              <a:buClr>
                <a:srgbClr val="741B47"/>
              </a:buClr>
              <a:buSzPts val="2000"/>
              <a:buFont typeface="Montserrat Light"/>
              <a:buChar char="▹"/>
            </a:pPr>
            <a:r>
              <a:rPr lang="tr-TR">
                <a:solidFill>
                  <a:srgbClr val="073763"/>
                </a:solidFill>
                <a:latin typeface="Montserrat Light"/>
                <a:ea typeface="Montserrat Light"/>
                <a:cs typeface="Montserrat Light"/>
                <a:sym typeface="Montserrat Light"/>
              </a:rPr>
              <a:t>Using </a:t>
            </a:r>
            <a:r>
              <a:rPr lang="tr-TR">
                <a:solidFill>
                  <a:srgbClr val="073763"/>
                </a:solidFill>
                <a:highlight>
                  <a:srgbClr val="EFEFEF"/>
                </a:highlight>
                <a:latin typeface="Consolas"/>
                <a:ea typeface="Consolas"/>
                <a:cs typeface="Consolas"/>
                <a:sym typeface="Consolas"/>
              </a:rPr>
              <a:t>while</a:t>
            </a:r>
            <a:r>
              <a:rPr lang="tr-TR">
                <a:solidFill>
                  <a:srgbClr val="073763"/>
                </a:solidFill>
                <a:latin typeface="Montserrat Light"/>
                <a:ea typeface="Montserrat Light"/>
                <a:cs typeface="Montserrat Light"/>
                <a:sym typeface="Montserrat Light"/>
              </a:rPr>
              <a:t> loop and </a:t>
            </a:r>
            <a:r>
              <a:rPr lang="tr-TR">
                <a:solidFill>
                  <a:srgbClr val="073763"/>
                </a:solidFill>
                <a:highlight>
                  <a:srgbClr val="EFEFEF"/>
                </a:highlight>
                <a:latin typeface="Consolas"/>
                <a:ea typeface="Consolas"/>
                <a:cs typeface="Consolas"/>
                <a:sym typeface="Consolas"/>
              </a:rPr>
              <a:t>try … except</a:t>
            </a:r>
            <a:r>
              <a:rPr lang="tr-TR">
                <a:solidFill>
                  <a:srgbClr val="073763"/>
                </a:solidFill>
                <a:latin typeface="Montserrat Light"/>
                <a:ea typeface="Montserrat Light"/>
                <a:cs typeface="Montserrat Light"/>
                <a:sym typeface="Montserrat Light"/>
              </a:rPr>
              <a:t> block, </a:t>
            </a:r>
            <a:endParaRPr>
              <a:solidFill>
                <a:srgbClr val="073763"/>
              </a:solidFill>
              <a:latin typeface="Montserrat Light"/>
              <a:ea typeface="Montserrat Light"/>
              <a:cs typeface="Montserrat Light"/>
              <a:sym typeface="Montserrat Light"/>
            </a:endParaRPr>
          </a:p>
          <a:p>
            <a:pPr indent="-355600" lvl="1" marL="9144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To select the favorite fruit from the given </a:t>
            </a:r>
            <a:r>
              <a:rPr lang="tr-TR">
                <a:solidFill>
                  <a:srgbClr val="434343"/>
                </a:solidFill>
                <a:highlight>
                  <a:srgbClr val="EFEFEF"/>
                </a:highlight>
                <a:latin typeface="Consolas"/>
                <a:ea typeface="Consolas"/>
                <a:cs typeface="Consolas"/>
                <a:sym typeface="Consolas"/>
              </a:rPr>
              <a:t>fruits list</a:t>
            </a:r>
            <a:r>
              <a:rPr lang="tr-TR">
                <a:solidFill>
                  <a:srgbClr val="434343"/>
                </a:solidFill>
                <a:latin typeface="Montserrat Light"/>
                <a:ea typeface="Montserrat Light"/>
                <a:cs typeface="Montserrat Light"/>
                <a:sym typeface="Montserrat Light"/>
              </a:rPr>
              <a:t>, write a program that requests an </a:t>
            </a:r>
            <a:r>
              <a:rPr lang="tr-TR">
                <a:solidFill>
                  <a:srgbClr val="434343"/>
                </a:solidFill>
                <a:latin typeface="Montserrat Medium"/>
                <a:ea typeface="Montserrat Medium"/>
                <a:cs typeface="Montserrat Medium"/>
                <a:sym typeface="Montserrat Medium"/>
              </a:rPr>
              <a:t>index number</a:t>
            </a:r>
            <a:r>
              <a:rPr lang="tr-TR">
                <a:solidFill>
                  <a:srgbClr val="434343"/>
                </a:solidFill>
                <a:latin typeface="Montserrat Light"/>
                <a:ea typeface="Montserrat Light"/>
                <a:cs typeface="Montserrat Light"/>
                <a:sym typeface="Montserrat Light"/>
              </a:rPr>
              <a:t> from the user and prints the selected fruit on the screen (</a:t>
            </a:r>
            <a:r>
              <a:rPr b="1" lang="tr-TR">
                <a:solidFill>
                  <a:srgbClr val="434343"/>
                </a:solidFill>
                <a:latin typeface="Montserrat"/>
                <a:ea typeface="Montserrat"/>
                <a:cs typeface="Montserrat"/>
                <a:sym typeface="Montserrat"/>
              </a:rPr>
              <a:t>eg:</a:t>
            </a:r>
            <a:r>
              <a:rPr lang="tr-TR">
                <a:solidFill>
                  <a:srgbClr val="434343"/>
                </a:solidFill>
                <a:latin typeface="Montserrat Light"/>
                <a:ea typeface="Montserrat Light"/>
                <a:cs typeface="Montserrat Light"/>
                <a:sym typeface="Montserrat Light"/>
              </a:rPr>
              <a:t> </a:t>
            </a:r>
            <a:r>
              <a:rPr lang="tr-TR">
                <a:solidFill>
                  <a:srgbClr val="FF0000"/>
                </a:solidFill>
                <a:latin typeface="Consolas"/>
                <a:ea typeface="Consolas"/>
                <a:cs typeface="Consolas"/>
                <a:sym typeface="Consolas"/>
              </a:rPr>
              <a:t>"My favorite fruit is mango"</a:t>
            </a:r>
            <a:r>
              <a:rPr lang="tr-TR">
                <a:solidFill>
                  <a:srgbClr val="434343"/>
                </a:solidFill>
                <a:latin typeface="Montserrat Light"/>
                <a:ea typeface="Montserrat Light"/>
                <a:cs typeface="Montserrat Light"/>
                <a:sym typeface="Montserrat Light"/>
              </a:rPr>
              <a:t>).</a:t>
            </a:r>
            <a:endParaRPr>
              <a:solidFill>
                <a:srgbClr val="434343"/>
              </a:solidFill>
              <a:latin typeface="Montserrat Light"/>
              <a:ea typeface="Montserrat Light"/>
              <a:cs typeface="Montserrat Light"/>
              <a:sym typeface="Montserrat Light"/>
            </a:endParaRPr>
          </a:p>
          <a:p>
            <a:pPr indent="-355600" lvl="1" marL="9144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Considering the possible exceptions caused by the user’s entry, display warning messages, and continue to ask for an </a:t>
            </a:r>
            <a:r>
              <a:rPr lang="tr-TR">
                <a:solidFill>
                  <a:srgbClr val="434343"/>
                </a:solidFill>
                <a:latin typeface="Montserrat Medium"/>
                <a:ea typeface="Montserrat Medium"/>
                <a:cs typeface="Montserrat Medium"/>
                <a:sym typeface="Montserrat Medium"/>
              </a:rPr>
              <a:t>index number</a:t>
            </a:r>
            <a:r>
              <a:rPr lang="tr-TR">
                <a:solidFill>
                  <a:srgbClr val="434343"/>
                </a:solidFill>
                <a:latin typeface="Montserrat Light"/>
                <a:ea typeface="Montserrat Light"/>
                <a:cs typeface="Montserrat Light"/>
                <a:sym typeface="Montserrat Light"/>
              </a:rPr>
              <a:t> from the user </a:t>
            </a:r>
            <a:r>
              <a:rPr b="1" lang="tr-TR">
                <a:solidFill>
                  <a:srgbClr val="434343"/>
                </a:solidFill>
                <a:latin typeface="Raleway"/>
                <a:ea typeface="Raleway"/>
                <a:cs typeface="Raleway"/>
                <a:sym typeface="Raleway"/>
              </a:rPr>
              <a:t>until valid</a:t>
            </a:r>
            <a:r>
              <a:rPr lang="tr-TR">
                <a:solidFill>
                  <a:srgbClr val="434343"/>
                </a:solidFill>
                <a:latin typeface="Montserrat Light"/>
                <a:ea typeface="Montserrat Light"/>
                <a:cs typeface="Montserrat Light"/>
                <a:sym typeface="Montserrat Light"/>
              </a:rPr>
              <a:t> input is taken.</a:t>
            </a:r>
            <a:endParaRPr>
              <a:solidFill>
                <a:srgbClr val="434343"/>
              </a:solidFill>
              <a:highlight>
                <a:srgbClr val="EFEFEF"/>
              </a:highlight>
              <a:latin typeface="Consolas"/>
              <a:ea typeface="Consolas"/>
              <a:cs typeface="Consolas"/>
              <a:sym typeface="Consolas"/>
            </a:endParaRPr>
          </a:p>
        </p:txBody>
      </p:sp>
      <p:sp>
        <p:nvSpPr>
          <p:cNvPr id="1478" name="Google Shape;1478;p77"/>
          <p:cNvSpPr txBox="1"/>
          <p:nvPr/>
        </p:nvSpPr>
        <p:spPr>
          <a:xfrm>
            <a:off x="824150" y="4022325"/>
            <a:ext cx="7390500" cy="539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tr-TR" sz="1600">
                <a:latin typeface="Consolas"/>
                <a:ea typeface="Consolas"/>
                <a:cs typeface="Consolas"/>
                <a:sym typeface="Consolas"/>
              </a:rPr>
              <a:t>fruits </a:t>
            </a:r>
            <a:r>
              <a:rPr lang="tr-TR" sz="1600">
                <a:solidFill>
                  <a:srgbClr val="F92672"/>
                </a:solidFill>
                <a:latin typeface="Consolas"/>
                <a:ea typeface="Consolas"/>
                <a:cs typeface="Consolas"/>
                <a:sym typeface="Consolas"/>
              </a:rPr>
              <a:t>=</a:t>
            </a:r>
            <a:r>
              <a:rPr lang="tr-TR" sz="1600">
                <a:latin typeface="Consolas"/>
                <a:ea typeface="Consolas"/>
                <a:cs typeface="Consolas"/>
                <a:sym typeface="Consolas"/>
              </a:rPr>
              <a:t> [</a:t>
            </a:r>
            <a:r>
              <a:rPr lang="tr-TR" sz="1600">
                <a:solidFill>
                  <a:srgbClr val="E6DB74"/>
                </a:solidFill>
                <a:latin typeface="Consolas"/>
                <a:ea typeface="Consolas"/>
                <a:cs typeface="Consolas"/>
                <a:sym typeface="Consolas"/>
              </a:rPr>
              <a:t>"banana"</a:t>
            </a:r>
            <a:r>
              <a:rPr lang="tr-TR" sz="1600">
                <a:latin typeface="Consolas"/>
                <a:ea typeface="Consolas"/>
                <a:cs typeface="Consolas"/>
                <a:sym typeface="Consolas"/>
              </a:rPr>
              <a:t>, </a:t>
            </a:r>
            <a:r>
              <a:rPr lang="tr-TR" sz="1600">
                <a:solidFill>
                  <a:srgbClr val="E6DB74"/>
                </a:solidFill>
                <a:latin typeface="Consolas"/>
                <a:ea typeface="Consolas"/>
                <a:cs typeface="Consolas"/>
                <a:sym typeface="Consolas"/>
              </a:rPr>
              <a:t>"mango"</a:t>
            </a:r>
            <a:r>
              <a:rPr lang="tr-TR" sz="1600">
                <a:latin typeface="Consolas"/>
                <a:ea typeface="Consolas"/>
                <a:cs typeface="Consolas"/>
                <a:sym typeface="Consolas"/>
              </a:rPr>
              <a:t>, </a:t>
            </a:r>
            <a:r>
              <a:rPr lang="tr-TR" sz="1600">
                <a:solidFill>
                  <a:srgbClr val="E6DB74"/>
                </a:solidFill>
                <a:latin typeface="Consolas"/>
                <a:ea typeface="Consolas"/>
                <a:cs typeface="Consolas"/>
                <a:sym typeface="Consolas"/>
              </a:rPr>
              <a:t>"pear"</a:t>
            </a:r>
            <a:r>
              <a:rPr lang="tr-TR" sz="1600">
                <a:latin typeface="Consolas"/>
                <a:ea typeface="Consolas"/>
                <a:cs typeface="Consolas"/>
                <a:sym typeface="Consolas"/>
              </a:rPr>
              <a:t>, </a:t>
            </a:r>
            <a:r>
              <a:rPr lang="tr-TR" sz="1600">
                <a:solidFill>
                  <a:srgbClr val="E6DB74"/>
                </a:solidFill>
                <a:latin typeface="Consolas"/>
                <a:ea typeface="Consolas"/>
                <a:cs typeface="Consolas"/>
                <a:sym typeface="Consolas"/>
              </a:rPr>
              <a:t>"apple"</a:t>
            </a:r>
            <a:r>
              <a:rPr lang="tr-TR" sz="1600">
                <a:latin typeface="Consolas"/>
                <a:ea typeface="Consolas"/>
                <a:cs typeface="Consolas"/>
                <a:sym typeface="Consolas"/>
              </a:rPr>
              <a:t>, </a:t>
            </a:r>
            <a:r>
              <a:rPr lang="tr-TR" sz="1600">
                <a:solidFill>
                  <a:srgbClr val="E6DB74"/>
                </a:solidFill>
                <a:latin typeface="Consolas"/>
                <a:ea typeface="Consolas"/>
                <a:cs typeface="Consolas"/>
                <a:sym typeface="Consolas"/>
              </a:rPr>
              <a:t>"kiwi"</a:t>
            </a:r>
            <a:r>
              <a:rPr lang="tr-TR" sz="1600">
                <a:latin typeface="Consolas"/>
                <a:ea typeface="Consolas"/>
                <a:cs typeface="Consolas"/>
                <a:sym typeface="Consolas"/>
              </a:rPr>
              <a:t>, </a:t>
            </a:r>
            <a:r>
              <a:rPr lang="tr-TR" sz="1600">
                <a:solidFill>
                  <a:srgbClr val="E6DB74"/>
                </a:solidFill>
                <a:latin typeface="Consolas"/>
                <a:ea typeface="Consolas"/>
                <a:cs typeface="Consolas"/>
                <a:sym typeface="Consolas"/>
              </a:rPr>
              <a:t>"grape"</a:t>
            </a:r>
            <a:r>
              <a:rPr lang="tr-TR" sz="1600">
                <a:latin typeface="Consolas"/>
                <a:ea typeface="Consolas"/>
                <a:cs typeface="Consolas"/>
                <a:sym typeface="Consolas"/>
              </a:rPr>
              <a:t>]</a:t>
            </a:r>
            <a:endParaRPr sz="1600">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84" name="Google Shape;1484;p7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485" name="Google Shape;1485;p78"/>
          <p:cNvSpPr txBox="1"/>
          <p:nvPr>
            <p:ph idx="4294967295" type="subTitle"/>
          </p:nvPr>
        </p:nvSpPr>
        <p:spPr>
          <a:xfrm>
            <a:off x="379525" y="593675"/>
            <a:ext cx="8341800" cy="5448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073763"/>
                </a:solidFill>
                <a:latin typeface="Montserrat Light"/>
                <a:ea typeface="Montserrat Light"/>
                <a:cs typeface="Montserrat Light"/>
                <a:sym typeface="Montserrat Light"/>
              </a:rPr>
              <a:t>The code snippet can be as follows :</a:t>
            </a:r>
            <a:endParaRPr>
              <a:solidFill>
                <a:srgbClr val="434343"/>
              </a:solidFill>
              <a:highlight>
                <a:srgbClr val="EFEFEF"/>
              </a:highlight>
              <a:latin typeface="Consolas"/>
              <a:ea typeface="Consolas"/>
              <a:cs typeface="Consolas"/>
              <a:sym typeface="Consolas"/>
            </a:endParaRPr>
          </a:p>
        </p:txBody>
      </p:sp>
      <p:pic>
        <p:nvPicPr>
          <p:cNvPr id="1486" name="Google Shape;1486;p78"/>
          <p:cNvPicPr preferRelativeResize="0"/>
          <p:nvPr/>
        </p:nvPicPr>
        <p:blipFill>
          <a:blip r:embed="rId3">
            <a:alphaModFix/>
          </a:blip>
          <a:stretch>
            <a:fillRect/>
          </a:stretch>
        </p:blipFill>
        <p:spPr>
          <a:xfrm>
            <a:off x="152400" y="1290875"/>
            <a:ext cx="8839199" cy="3045808"/>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492" name="Google Shape;1492;p7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493" name="Google Shape;1493;p79"/>
          <p:cNvSpPr txBox="1"/>
          <p:nvPr>
            <p:ph idx="4294967295" type="subTitle"/>
          </p:nvPr>
        </p:nvSpPr>
        <p:spPr>
          <a:xfrm>
            <a:off x="379525" y="593675"/>
            <a:ext cx="8341800" cy="4440000"/>
          </a:xfrm>
          <a:prstGeom prst="rect">
            <a:avLst/>
          </a:prstGeom>
          <a:noFill/>
          <a:ln>
            <a:noFill/>
          </a:ln>
        </p:spPr>
        <p:txBody>
          <a:bodyPr anchorCtr="0" anchor="t" bIns="0" lIns="0" spcFirstLastPara="1" rIns="0" wrap="square" tIns="0">
            <a:noAutofit/>
          </a:bodyPr>
          <a:lstStyle/>
          <a:p>
            <a:pPr indent="-342900" lvl="0" marL="457200" marR="0" rtl="0" algn="just">
              <a:lnSpc>
                <a:spcPct val="110000"/>
              </a:lnSpc>
              <a:spcBef>
                <a:spcPts val="600"/>
              </a:spcBef>
              <a:spcAft>
                <a:spcPts val="0"/>
              </a:spcAft>
              <a:buClr>
                <a:srgbClr val="741B47"/>
              </a:buClr>
              <a:buSzPts val="1800"/>
              <a:buFont typeface="Montserrat"/>
              <a:buChar char="▸"/>
            </a:pPr>
            <a:r>
              <a:rPr b="1" lang="tr-TR" sz="1800">
                <a:solidFill>
                  <a:srgbClr val="073763"/>
                </a:solidFill>
                <a:latin typeface="Montserrat"/>
                <a:ea typeface="Montserrat"/>
                <a:cs typeface="Montserrat"/>
                <a:sym typeface="Montserrat"/>
              </a:rPr>
              <a:t>Task : </a:t>
            </a:r>
            <a:endParaRPr b="1" sz="1800">
              <a:solidFill>
                <a:srgbClr val="073763"/>
              </a:solidFill>
              <a:latin typeface="Montserrat"/>
              <a:ea typeface="Montserrat"/>
              <a:cs typeface="Montserrat"/>
              <a:sym typeface="Montserrat"/>
            </a:endParaRPr>
          </a:p>
          <a:p>
            <a:pPr indent="-342900" lvl="1" marL="914400" marR="0" rtl="0" algn="just">
              <a:lnSpc>
                <a:spcPct val="110000"/>
              </a:lnSpc>
              <a:spcBef>
                <a:spcPts val="600"/>
              </a:spcBef>
              <a:spcAft>
                <a:spcPts val="0"/>
              </a:spcAft>
              <a:buClr>
                <a:srgbClr val="741B47"/>
              </a:buClr>
              <a:buSzPts val="1800"/>
              <a:buFont typeface="Montserrat Light"/>
              <a:buChar char="▹"/>
            </a:pPr>
            <a:r>
              <a:rPr lang="tr-TR" sz="1800">
                <a:solidFill>
                  <a:srgbClr val="073763"/>
                </a:solidFill>
                <a:latin typeface="Montserrat Light"/>
                <a:ea typeface="Montserrat Light"/>
                <a:cs typeface="Montserrat Light"/>
                <a:sym typeface="Montserrat Light"/>
              </a:rPr>
              <a:t>Using </a:t>
            </a:r>
            <a:r>
              <a:rPr lang="tr-TR" sz="1800">
                <a:solidFill>
                  <a:srgbClr val="073763"/>
                </a:solidFill>
                <a:highlight>
                  <a:srgbClr val="EFEFEF"/>
                </a:highlight>
                <a:latin typeface="Consolas"/>
                <a:ea typeface="Consolas"/>
                <a:cs typeface="Consolas"/>
                <a:sym typeface="Consolas"/>
              </a:rPr>
              <a:t>while</a:t>
            </a:r>
            <a:r>
              <a:rPr lang="tr-TR" sz="1800">
                <a:solidFill>
                  <a:srgbClr val="073763"/>
                </a:solidFill>
                <a:latin typeface="Montserrat Light"/>
                <a:ea typeface="Montserrat Light"/>
                <a:cs typeface="Montserrat Light"/>
                <a:sym typeface="Montserrat Light"/>
              </a:rPr>
              <a:t> loop and </a:t>
            </a:r>
            <a:r>
              <a:rPr b="1" lang="tr-TR" sz="1800">
                <a:solidFill>
                  <a:srgbClr val="073763"/>
                </a:solidFill>
                <a:latin typeface="Montserrat"/>
                <a:ea typeface="Montserrat"/>
                <a:cs typeface="Montserrat"/>
                <a:sym typeface="Montserrat"/>
              </a:rPr>
              <a:t>full</a:t>
            </a:r>
            <a:r>
              <a:rPr lang="tr-TR" sz="1800">
                <a:solidFill>
                  <a:srgbClr val="073763"/>
                </a:solidFill>
                <a:latin typeface="Montserrat Light"/>
                <a:ea typeface="Montserrat Light"/>
                <a:cs typeface="Montserrat Light"/>
                <a:sym typeface="Montserrat Light"/>
              </a:rPr>
              <a:t> </a:t>
            </a:r>
            <a:r>
              <a:rPr lang="tr-TR" sz="1800">
                <a:solidFill>
                  <a:srgbClr val="073763"/>
                </a:solidFill>
                <a:highlight>
                  <a:srgbClr val="EFEFEF"/>
                </a:highlight>
                <a:latin typeface="Consolas"/>
                <a:ea typeface="Consolas"/>
                <a:cs typeface="Consolas"/>
                <a:sym typeface="Consolas"/>
              </a:rPr>
              <a:t>try … except</a:t>
            </a:r>
            <a:r>
              <a:rPr lang="tr-TR" sz="1800">
                <a:solidFill>
                  <a:srgbClr val="073763"/>
                </a:solidFill>
                <a:latin typeface="Montserrat Light"/>
                <a:ea typeface="Montserrat Light"/>
                <a:cs typeface="Montserrat Light"/>
                <a:sym typeface="Montserrat Light"/>
              </a:rPr>
              <a:t> block, </a:t>
            </a:r>
            <a:endParaRPr sz="1800">
              <a:solidFill>
                <a:srgbClr val="073763"/>
              </a:solidFill>
              <a:latin typeface="Montserrat Light"/>
              <a:ea typeface="Montserrat Light"/>
              <a:cs typeface="Montserrat Light"/>
              <a:sym typeface="Montserrat Light"/>
            </a:endParaRPr>
          </a:p>
          <a:p>
            <a:pPr indent="-342900" lvl="1" marL="914400" marR="0" rtl="0" algn="just">
              <a:lnSpc>
                <a:spcPct val="110000"/>
              </a:lnSpc>
              <a:spcBef>
                <a:spcPts val="600"/>
              </a:spcBef>
              <a:spcAft>
                <a:spcPts val="0"/>
              </a:spcAft>
              <a:buClr>
                <a:srgbClr val="741B47"/>
              </a:buClr>
              <a:buSzPts val="1800"/>
              <a:buFont typeface="Montserrat Light"/>
              <a:buChar char="▹"/>
            </a:pPr>
            <a:r>
              <a:rPr lang="tr-TR" sz="1800">
                <a:solidFill>
                  <a:srgbClr val="434343"/>
                </a:solidFill>
                <a:latin typeface="Montserrat Light"/>
                <a:ea typeface="Montserrat Light"/>
                <a:cs typeface="Montserrat Light"/>
                <a:sym typeface="Montserrat Light"/>
              </a:rPr>
              <a:t>At this time, in addition to the previous program,</a:t>
            </a:r>
            <a:endParaRPr sz="1800">
              <a:solidFill>
                <a:srgbClr val="434343"/>
              </a:solidFill>
              <a:latin typeface="Montserrat Light"/>
              <a:ea typeface="Montserrat Light"/>
              <a:cs typeface="Montserrat Light"/>
              <a:sym typeface="Montserrat Light"/>
            </a:endParaRPr>
          </a:p>
          <a:p>
            <a:pPr indent="-342900" lvl="1" marL="914400" marR="0" rtl="0" algn="just">
              <a:lnSpc>
                <a:spcPct val="110000"/>
              </a:lnSpc>
              <a:spcBef>
                <a:spcPts val="600"/>
              </a:spcBef>
              <a:spcAft>
                <a:spcPts val="0"/>
              </a:spcAft>
              <a:buClr>
                <a:srgbClr val="741B47"/>
              </a:buClr>
              <a:buSzPts val="1800"/>
              <a:buFont typeface="Montserrat Light"/>
              <a:buChar char="▹"/>
            </a:pPr>
            <a:r>
              <a:rPr lang="tr-TR" sz="1800">
                <a:solidFill>
                  <a:srgbClr val="434343"/>
                </a:solidFill>
                <a:latin typeface="Montserrat Light"/>
                <a:ea typeface="Montserrat Light"/>
                <a:cs typeface="Montserrat Light"/>
                <a:sym typeface="Montserrat Light"/>
              </a:rPr>
              <a:t>Give the user </a:t>
            </a:r>
            <a:r>
              <a:rPr lang="tr-TR" sz="1800">
                <a:solidFill>
                  <a:srgbClr val="434343"/>
                </a:solidFill>
                <a:latin typeface="Montserrat Medium"/>
                <a:ea typeface="Montserrat Medium"/>
                <a:cs typeface="Montserrat Medium"/>
                <a:sym typeface="Montserrat Medium"/>
              </a:rPr>
              <a:t>three chances</a:t>
            </a:r>
            <a:r>
              <a:rPr lang="tr-TR" sz="1800">
                <a:solidFill>
                  <a:srgbClr val="434343"/>
                </a:solidFill>
                <a:latin typeface="Montserrat Light"/>
                <a:ea typeface="Montserrat Light"/>
                <a:cs typeface="Montserrat Light"/>
                <a:sym typeface="Montserrat Light"/>
              </a:rPr>
              <a:t> to enter an input, and whenever the user raises an exception, </a:t>
            </a:r>
            <a:r>
              <a:rPr lang="tr-TR" sz="1800">
                <a:solidFill>
                  <a:srgbClr val="434343"/>
                </a:solidFill>
                <a:latin typeface="Montserrat Medium"/>
                <a:ea typeface="Montserrat Medium"/>
                <a:cs typeface="Montserrat Medium"/>
                <a:sym typeface="Montserrat Medium"/>
              </a:rPr>
              <a:t>decrease</a:t>
            </a:r>
            <a:r>
              <a:rPr lang="tr-TR" sz="1800">
                <a:solidFill>
                  <a:srgbClr val="434343"/>
                </a:solidFill>
                <a:latin typeface="Montserrat Light"/>
                <a:ea typeface="Montserrat Light"/>
                <a:cs typeface="Montserrat Light"/>
                <a:sym typeface="Montserrat Light"/>
              </a:rPr>
              <a:t> the counter </a:t>
            </a:r>
            <a:r>
              <a:rPr b="1" lang="tr-TR" sz="1800">
                <a:solidFill>
                  <a:srgbClr val="434343"/>
                </a:solidFill>
                <a:latin typeface="Montserrat"/>
                <a:ea typeface="Montserrat"/>
                <a:cs typeface="Montserrat"/>
                <a:sym typeface="Montserrat"/>
              </a:rPr>
              <a:t>by </a:t>
            </a:r>
            <a:r>
              <a:rPr b="1" lang="tr-TR" sz="1800">
                <a:solidFill>
                  <a:srgbClr val="434343"/>
                </a:solidFill>
                <a:latin typeface="Consolas"/>
                <a:ea typeface="Consolas"/>
                <a:cs typeface="Consolas"/>
                <a:sym typeface="Consolas"/>
              </a:rPr>
              <a:t>1</a:t>
            </a:r>
            <a:r>
              <a:rPr lang="tr-TR" sz="1800">
                <a:solidFill>
                  <a:srgbClr val="434343"/>
                </a:solidFill>
                <a:latin typeface="Montserrat Light"/>
                <a:ea typeface="Montserrat Light"/>
                <a:cs typeface="Montserrat Light"/>
                <a:sym typeface="Montserrat Light"/>
              </a:rPr>
              <a:t> displaying that </a:t>
            </a:r>
            <a:r>
              <a:rPr lang="tr-TR" sz="1800">
                <a:solidFill>
                  <a:srgbClr val="FF0000"/>
                </a:solidFill>
                <a:latin typeface="Consolas"/>
                <a:ea typeface="Consolas"/>
                <a:cs typeface="Consolas"/>
                <a:sym typeface="Consolas"/>
              </a:rPr>
              <a:t>"</a:t>
            </a:r>
            <a:r>
              <a:rPr lang="tr-TR" sz="1800">
                <a:solidFill>
                  <a:srgbClr val="000000"/>
                </a:solidFill>
                <a:latin typeface="Consolas"/>
                <a:ea typeface="Consolas"/>
                <a:cs typeface="Consolas"/>
                <a:sym typeface="Consolas"/>
              </a:rPr>
              <a:t>&lt;</a:t>
            </a:r>
            <a:r>
              <a:rPr lang="tr-TR" sz="1800">
                <a:solidFill>
                  <a:srgbClr val="434343"/>
                </a:solidFill>
                <a:latin typeface="Consolas"/>
                <a:ea typeface="Consolas"/>
                <a:cs typeface="Consolas"/>
                <a:sym typeface="Consolas"/>
              </a:rPr>
              <a:t>warning message&gt;</a:t>
            </a:r>
            <a:r>
              <a:rPr lang="tr-TR" sz="1800">
                <a:solidFill>
                  <a:srgbClr val="FF0000"/>
                </a:solidFill>
                <a:latin typeface="Consolas"/>
                <a:ea typeface="Consolas"/>
                <a:cs typeface="Consolas"/>
                <a:sym typeface="Consolas"/>
              </a:rPr>
              <a:t>, you have </a:t>
            </a:r>
            <a:r>
              <a:rPr b="1" lang="tr-TR" sz="1800">
                <a:solidFill>
                  <a:srgbClr val="0000FF"/>
                </a:solidFill>
                <a:latin typeface="Consolas"/>
                <a:ea typeface="Consolas"/>
                <a:cs typeface="Consolas"/>
                <a:sym typeface="Consolas"/>
              </a:rPr>
              <a:t>n</a:t>
            </a:r>
            <a:r>
              <a:rPr lang="tr-TR" sz="1800">
                <a:solidFill>
                  <a:srgbClr val="FF0000"/>
                </a:solidFill>
                <a:latin typeface="Consolas"/>
                <a:ea typeface="Consolas"/>
                <a:cs typeface="Consolas"/>
                <a:sym typeface="Consolas"/>
              </a:rPr>
              <a:t> right left. Try again!"</a:t>
            </a:r>
            <a:endParaRPr sz="1800">
              <a:solidFill>
                <a:srgbClr val="434343"/>
              </a:solidFill>
              <a:latin typeface="Montserrat Light"/>
              <a:ea typeface="Montserrat Light"/>
              <a:cs typeface="Montserrat Light"/>
              <a:sym typeface="Montserrat Light"/>
            </a:endParaRPr>
          </a:p>
          <a:p>
            <a:pPr indent="-342900" lvl="1" marL="914400" marR="0" rtl="0" algn="just">
              <a:lnSpc>
                <a:spcPct val="110000"/>
              </a:lnSpc>
              <a:spcBef>
                <a:spcPts val="600"/>
              </a:spcBef>
              <a:spcAft>
                <a:spcPts val="0"/>
              </a:spcAft>
              <a:buClr>
                <a:srgbClr val="741B47"/>
              </a:buClr>
              <a:buSzPts val="1800"/>
              <a:buFont typeface="Montserrat Light"/>
              <a:buChar char="▹"/>
            </a:pPr>
            <a:r>
              <a:rPr lang="tr-TR" sz="1800">
                <a:solidFill>
                  <a:srgbClr val="434343"/>
                </a:solidFill>
                <a:latin typeface="Montserrat Light"/>
                <a:ea typeface="Montserrat Light"/>
                <a:cs typeface="Montserrat Light"/>
                <a:sym typeface="Montserrat Light"/>
              </a:rPr>
              <a:t>If no exception raise, display a message : </a:t>
            </a:r>
            <a:r>
              <a:rPr lang="tr-TR" sz="1800">
                <a:solidFill>
                  <a:srgbClr val="FF0000"/>
                </a:solidFill>
                <a:latin typeface="Consolas"/>
                <a:ea typeface="Consolas"/>
                <a:cs typeface="Consolas"/>
                <a:sym typeface="Consolas"/>
              </a:rPr>
              <a:t>"Congrats! You've entered a valid input."</a:t>
            </a:r>
            <a:endParaRPr sz="1800">
              <a:solidFill>
                <a:srgbClr val="FF0000"/>
              </a:solidFill>
              <a:latin typeface="Consolas"/>
              <a:ea typeface="Consolas"/>
              <a:cs typeface="Consolas"/>
              <a:sym typeface="Consolas"/>
            </a:endParaRPr>
          </a:p>
          <a:p>
            <a:pPr indent="-342900" lvl="1" marL="914400" marR="0" rtl="0" algn="just">
              <a:lnSpc>
                <a:spcPct val="110000"/>
              </a:lnSpc>
              <a:spcBef>
                <a:spcPts val="600"/>
              </a:spcBef>
              <a:spcAft>
                <a:spcPts val="0"/>
              </a:spcAft>
              <a:buClr>
                <a:srgbClr val="741B47"/>
              </a:buClr>
              <a:buSzPts val="1800"/>
              <a:buFont typeface="Consolas"/>
              <a:buChar char="▹"/>
            </a:pPr>
            <a:r>
              <a:rPr lang="tr-TR" sz="1800">
                <a:solidFill>
                  <a:srgbClr val="434343"/>
                </a:solidFill>
                <a:latin typeface="Montserrat Light"/>
                <a:ea typeface="Montserrat Light"/>
                <a:cs typeface="Montserrat Light"/>
                <a:sym typeface="Montserrat Light"/>
              </a:rPr>
              <a:t>In all circumstances, display a message : </a:t>
            </a:r>
            <a:r>
              <a:rPr lang="tr-TR" sz="1800">
                <a:solidFill>
                  <a:srgbClr val="FF0000"/>
                </a:solidFill>
                <a:latin typeface="Consolas"/>
                <a:ea typeface="Consolas"/>
                <a:cs typeface="Consolas"/>
                <a:sym typeface="Consolas"/>
              </a:rPr>
              <a:t>"Our fruits are always fresh!"</a:t>
            </a:r>
            <a:endParaRPr sz="1800">
              <a:solidFill>
                <a:srgbClr val="FF0000"/>
              </a:solidFill>
              <a:latin typeface="Consolas"/>
              <a:ea typeface="Consolas"/>
              <a:cs typeface="Consolas"/>
              <a:sym typeface="Consolas"/>
            </a:endParaRPr>
          </a:p>
        </p:txBody>
      </p:sp>
      <p:sp>
        <p:nvSpPr>
          <p:cNvPr id="1494" name="Google Shape;1494;p79"/>
          <p:cNvSpPr txBox="1"/>
          <p:nvPr/>
        </p:nvSpPr>
        <p:spPr>
          <a:xfrm>
            <a:off x="4315500" y="3937450"/>
            <a:ext cx="4828500" cy="926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tr-TR" sz="1600">
                <a:latin typeface="Consolas"/>
                <a:ea typeface="Consolas"/>
                <a:cs typeface="Consolas"/>
                <a:sym typeface="Consolas"/>
              </a:rPr>
              <a:t>My favorite fruit is mango</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tr-TR" sz="1600">
                <a:latin typeface="Consolas"/>
                <a:ea typeface="Consolas"/>
                <a:cs typeface="Consolas"/>
                <a:sym typeface="Consolas"/>
              </a:rPr>
              <a:t>Congrats! You've entered a valid input.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tr-TR" sz="1600">
                <a:latin typeface="Consolas"/>
                <a:ea typeface="Consolas"/>
                <a:cs typeface="Consolas"/>
                <a:sym typeface="Consolas"/>
              </a:rPr>
              <a:t>Our fruits are always fresh!</a:t>
            </a:r>
            <a:endParaRPr sz="1600">
              <a:latin typeface="Consolas"/>
              <a:ea typeface="Consolas"/>
              <a:cs typeface="Consolas"/>
              <a:sym typeface="Consolas"/>
            </a:endParaRPr>
          </a:p>
        </p:txBody>
      </p:sp>
      <p:sp>
        <p:nvSpPr>
          <p:cNvPr id="1495" name="Google Shape;1495;p79"/>
          <p:cNvSpPr txBox="1"/>
          <p:nvPr/>
        </p:nvSpPr>
        <p:spPr>
          <a:xfrm>
            <a:off x="1288375" y="4104825"/>
            <a:ext cx="2896200" cy="759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solidFill>
                  <a:srgbClr val="073763"/>
                </a:solidFill>
                <a:latin typeface="Montserrat"/>
                <a:ea typeface="Montserrat"/>
                <a:cs typeface="Montserrat"/>
                <a:sym typeface="Montserrat"/>
              </a:rPr>
              <a:t>example</a:t>
            </a:r>
            <a:endParaRPr b="1" sz="1800">
              <a:solidFill>
                <a:srgbClr val="073763"/>
              </a:solidFill>
              <a:latin typeface="Montserrat"/>
              <a:ea typeface="Montserrat"/>
              <a:cs typeface="Montserrat"/>
              <a:sym typeface="Montserrat"/>
            </a:endParaRPr>
          </a:p>
          <a:p>
            <a:pPr indent="0" lvl="0" marL="0" rtl="0" algn="l">
              <a:spcBef>
                <a:spcPts val="0"/>
              </a:spcBef>
              <a:spcAft>
                <a:spcPts val="0"/>
              </a:spcAft>
              <a:buNone/>
            </a:pPr>
            <a:r>
              <a:rPr b="1" lang="tr-TR" sz="1800">
                <a:latin typeface="Consolas"/>
                <a:ea typeface="Consolas"/>
                <a:cs typeface="Consolas"/>
                <a:sym typeface="Consolas"/>
              </a:rPr>
              <a:t>input ⇒ </a:t>
            </a:r>
            <a:r>
              <a:rPr b="1" lang="tr-TR" sz="2100">
                <a:latin typeface="Consolas"/>
                <a:ea typeface="Consolas"/>
                <a:cs typeface="Consolas"/>
                <a:sym typeface="Consolas"/>
              </a:rPr>
              <a:t>1</a:t>
            </a:r>
            <a:r>
              <a:rPr b="1" lang="tr-TR" sz="1800">
                <a:latin typeface="Consolas"/>
                <a:ea typeface="Consolas"/>
                <a:cs typeface="Consolas"/>
                <a:sym typeface="Consolas"/>
              </a:rPr>
              <a:t>,  output ⇒ </a:t>
            </a:r>
            <a:endParaRPr b="1" sz="1800">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501" name="Google Shape;1501;p8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Exception Handling</a:t>
            </a:r>
            <a:endParaRPr sz="3400">
              <a:solidFill>
                <a:srgbClr val="419DD3"/>
              </a:solidFill>
              <a:latin typeface="Raleway Medium"/>
              <a:ea typeface="Raleway Medium"/>
              <a:cs typeface="Raleway Medium"/>
              <a:sym typeface="Raleway Medium"/>
            </a:endParaRPr>
          </a:p>
        </p:txBody>
      </p:sp>
      <p:sp>
        <p:nvSpPr>
          <p:cNvPr id="1502" name="Google Shape;1502;p80"/>
          <p:cNvSpPr txBox="1"/>
          <p:nvPr>
            <p:ph idx="4294967295" type="subTitle"/>
          </p:nvPr>
        </p:nvSpPr>
        <p:spPr>
          <a:xfrm>
            <a:off x="379525" y="593675"/>
            <a:ext cx="8341800" cy="5448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073763"/>
                </a:solidFill>
                <a:latin typeface="Montserrat Light"/>
                <a:ea typeface="Montserrat Light"/>
                <a:cs typeface="Montserrat Light"/>
                <a:sym typeface="Montserrat Light"/>
              </a:rPr>
              <a:t>The code snippet can be as follows :</a:t>
            </a:r>
            <a:endParaRPr>
              <a:solidFill>
                <a:srgbClr val="434343"/>
              </a:solidFill>
              <a:highlight>
                <a:srgbClr val="EFEFEF"/>
              </a:highlight>
              <a:latin typeface="Consolas"/>
              <a:ea typeface="Consolas"/>
              <a:cs typeface="Consolas"/>
              <a:sym typeface="Consolas"/>
            </a:endParaRPr>
          </a:p>
        </p:txBody>
      </p:sp>
      <p:pic>
        <p:nvPicPr>
          <p:cNvPr id="1503" name="Google Shape;1503;p80"/>
          <p:cNvPicPr preferRelativeResize="0"/>
          <p:nvPr/>
        </p:nvPicPr>
        <p:blipFill>
          <a:blip r:embed="rId3">
            <a:alphaModFix/>
          </a:blip>
          <a:stretch>
            <a:fillRect/>
          </a:stretch>
        </p:blipFill>
        <p:spPr>
          <a:xfrm>
            <a:off x="152400" y="1062275"/>
            <a:ext cx="8344224" cy="3518021"/>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85" name="Google Shape;385;p1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Syntax Errors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pic>
        <p:nvPicPr>
          <p:cNvPr id="386" name="Google Shape;386;p15"/>
          <p:cNvPicPr preferRelativeResize="0"/>
          <p:nvPr/>
        </p:nvPicPr>
        <p:blipFill>
          <a:blip r:embed="rId3">
            <a:alphaModFix/>
          </a:blip>
          <a:stretch>
            <a:fillRect/>
          </a:stretch>
        </p:blipFill>
        <p:spPr>
          <a:xfrm>
            <a:off x="329362" y="1832475"/>
            <a:ext cx="8485275" cy="1520275"/>
          </a:xfrm>
          <a:prstGeom prst="rect">
            <a:avLst/>
          </a:prstGeom>
          <a:noFill/>
          <a:ln>
            <a:noFill/>
          </a:ln>
        </p:spPr>
      </p:pic>
      <p:sp>
        <p:nvSpPr>
          <p:cNvPr id="387" name="Google Shape;387;p15"/>
          <p:cNvSpPr/>
          <p:nvPr/>
        </p:nvSpPr>
        <p:spPr>
          <a:xfrm>
            <a:off x="2676625" y="2988075"/>
            <a:ext cx="3675300" cy="3198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6826600" y="3248350"/>
            <a:ext cx="1758300" cy="728400"/>
          </a:xfrm>
          <a:prstGeom prst="wedgeRectCallout">
            <a:avLst>
              <a:gd fmla="val -72449" name="adj1"/>
              <a:gd fmla="val -52825" name="adj2"/>
            </a:avLst>
          </a:prstGeom>
          <a:solidFill>
            <a:srgbClr val="CFE2F3"/>
          </a:solidFill>
          <a:ln cap="flat" cmpd="sng" w="9525">
            <a:solidFill>
              <a:srgbClr val="1C4587"/>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sz="2100">
                <a:latin typeface="Montserrat"/>
                <a:ea typeface="Montserrat"/>
                <a:cs typeface="Montserrat"/>
                <a:sym typeface="Montserrat"/>
              </a:rPr>
              <a:t>associated value</a:t>
            </a:r>
            <a:endParaRPr i="0" sz="2100" u="none" cap="none" strike="noStrike">
              <a:highlight>
                <a:srgbClr val="9FC5E8"/>
              </a:highlight>
              <a:latin typeface="Consolas"/>
              <a:ea typeface="Consolas"/>
              <a:cs typeface="Consolas"/>
              <a:sym typeface="Consolas"/>
            </a:endParaRPr>
          </a:p>
        </p:txBody>
      </p:sp>
      <p:sp>
        <p:nvSpPr>
          <p:cNvPr id="389" name="Google Shape;389;p15"/>
          <p:cNvSpPr/>
          <p:nvPr/>
        </p:nvSpPr>
        <p:spPr>
          <a:xfrm>
            <a:off x="7096300" y="1832475"/>
            <a:ext cx="1758300" cy="516000"/>
          </a:xfrm>
          <a:prstGeom prst="wedgeRectCallout">
            <a:avLst>
              <a:gd fmla="val -58251" name="adj1"/>
              <a:gd fmla="val 88046" name="adj2"/>
            </a:avLst>
          </a:prstGeom>
          <a:solidFill>
            <a:srgbClr val="CFE2F3"/>
          </a:solidFill>
          <a:ln cap="flat" cmpd="sng" w="9525">
            <a:solidFill>
              <a:srgbClr val="1C4587"/>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b="1" lang="tr-TR" sz="1600">
                <a:highlight>
                  <a:srgbClr val="EFEFEF"/>
                </a:highlight>
                <a:latin typeface="Consolas"/>
                <a:ea typeface="Consolas"/>
                <a:cs typeface="Consolas"/>
                <a:sym typeface="Consolas"/>
              </a:rPr>
              <a:t>)</a:t>
            </a:r>
            <a:r>
              <a:rPr lang="tr-TR" sz="1600">
                <a:latin typeface="Montserrat"/>
                <a:ea typeface="Montserrat"/>
                <a:cs typeface="Montserrat"/>
                <a:sym typeface="Montserrat"/>
              </a:rPr>
              <a:t> is forgotten</a:t>
            </a:r>
            <a:endParaRPr i="0" sz="1600" u="none" cap="none" strike="noStrike">
              <a:highlight>
                <a:srgbClr val="9FC5E8"/>
              </a:highlight>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6"/>
          <p:cNvSpPr txBox="1"/>
          <p:nvPr>
            <p:ph type="ctrTitle"/>
          </p:nvPr>
        </p:nvSpPr>
        <p:spPr>
          <a:xfrm>
            <a:off x="1072525" y="2283600"/>
            <a:ext cx="7408200" cy="576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Common Errors</a:t>
            </a:r>
            <a:endParaRPr sz="4000">
              <a:solidFill>
                <a:srgbClr val="741B47"/>
              </a:solidFill>
              <a:latin typeface="Raleway Medium"/>
              <a:ea typeface="Raleway Medium"/>
              <a:cs typeface="Raleway Medium"/>
              <a:sym typeface="Raleway Medium"/>
            </a:endParaRPr>
          </a:p>
        </p:txBody>
      </p:sp>
      <p:sp>
        <p:nvSpPr>
          <p:cNvPr id="395" name="Google Shape;395;p1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